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C7B018BB-80A7-4F77-B60F-C8B233D01FF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Row>
  </a:tblStyle>
  <a:tblStyle styleId="{EEE7283C-3CF3-47DC-8721-378D4A62B22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Row>
  </a:tblStyle>
  <a:tblStyle styleId="{CF821DB8-F4EB-4A41-A1BA-3FCAFE7338EE}" styleName="">
    <a:tblBg/>
    <a:wholeTbl>
      <a:tcTxStyle b="off" i="off">
        <a:fontRef idx="min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b="def" i="def"/>
      <a:tcStyle>
        <a:tcBdr/>
        <a:fill>
          <a:solidFill>
            <a:srgbClr val="332C20"/>
          </a:solidFill>
        </a:fill>
      </a:tcStyle>
    </a:band2H>
    <a:firstCol>
      <a:tcTxStyle b="on" i="off">
        <a:fontRef idx="minor">
          <a:srgbClr val="332C20"/>
        </a:fontRef>
        <a:srgbClr val="332C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1"/>
        </a:fontRef>
        <a:schemeClr val="accent1"/>
      </a:tcTxStyle>
      <a:tcStyle>
        <a:tcBdr>
          <a:left>
            <a:ln w="12700" cap="flat">
              <a:noFill/>
              <a:miter lim="400000"/>
            </a:ln>
          </a:left>
          <a:right>
            <a:ln w="12700" cap="flat">
              <a:noFill/>
              <a:miter lim="400000"/>
            </a:ln>
          </a:right>
          <a:top>
            <a:ln w="508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rgbClr val="332C20"/>
          </a:solidFill>
        </a:fill>
      </a:tcStyle>
    </a:lastRow>
    <a:firstRow>
      <a:tcTxStyle b="on" i="off">
        <a:fontRef idx="minor">
          <a:srgbClr val="332C20"/>
        </a:fontRef>
        <a:srgbClr val="332C2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2708684C-4D16-4618-839F-0558EEFCDFE6}" styleName="">
    <a:tblBg/>
    <a:wholeTbl>
      <a:tcTxStyle b="off"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0" name="Shape 50"/>
          <p:cNvSpPr/>
          <p:nvPr>
            <p:ph type="sldImg"/>
          </p:nvPr>
        </p:nvSpPr>
        <p:spPr>
          <a:xfrm>
            <a:off x="1143000" y="685800"/>
            <a:ext cx="4572000" cy="3429000"/>
          </a:xfrm>
          <a:prstGeom prst="rect">
            <a:avLst/>
          </a:prstGeom>
        </p:spPr>
        <p:txBody>
          <a:bodyPr/>
          <a:lstStyle/>
          <a:p>
            <a:pPr/>
          </a:p>
        </p:txBody>
      </p:sp>
      <p:sp>
        <p:nvSpPr>
          <p:cNvPr id="51" name="Shape 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solidFill>
          <a:schemeClr val="accent1"/>
        </a:solidFill>
        <a:latin typeface="+mn-lt"/>
        <a:ea typeface="+mn-ea"/>
        <a:cs typeface="+mn-cs"/>
        <a:sym typeface="Trebuchet MS"/>
      </a:defRPr>
    </a:lvl1pPr>
    <a:lvl2pPr indent="228600" defTabSz="457200" latinLnBrk="0">
      <a:defRPr sz="1200">
        <a:solidFill>
          <a:schemeClr val="accent1"/>
        </a:solidFill>
        <a:latin typeface="+mn-lt"/>
        <a:ea typeface="+mn-ea"/>
        <a:cs typeface="+mn-cs"/>
        <a:sym typeface="Trebuchet MS"/>
      </a:defRPr>
    </a:lvl2pPr>
    <a:lvl3pPr indent="457200" defTabSz="457200" latinLnBrk="0">
      <a:defRPr sz="1200">
        <a:solidFill>
          <a:schemeClr val="accent1"/>
        </a:solidFill>
        <a:latin typeface="+mn-lt"/>
        <a:ea typeface="+mn-ea"/>
        <a:cs typeface="+mn-cs"/>
        <a:sym typeface="Trebuchet MS"/>
      </a:defRPr>
    </a:lvl3pPr>
    <a:lvl4pPr indent="685800" defTabSz="457200" latinLnBrk="0">
      <a:defRPr sz="1200">
        <a:solidFill>
          <a:schemeClr val="accent1"/>
        </a:solidFill>
        <a:latin typeface="+mn-lt"/>
        <a:ea typeface="+mn-ea"/>
        <a:cs typeface="+mn-cs"/>
        <a:sym typeface="Trebuchet MS"/>
      </a:defRPr>
    </a:lvl4pPr>
    <a:lvl5pPr indent="914400" defTabSz="457200" latinLnBrk="0">
      <a:defRPr sz="1200">
        <a:solidFill>
          <a:schemeClr val="accent1"/>
        </a:solidFill>
        <a:latin typeface="+mn-lt"/>
        <a:ea typeface="+mn-ea"/>
        <a:cs typeface="+mn-cs"/>
        <a:sym typeface="Trebuchet MS"/>
      </a:defRPr>
    </a:lvl5pPr>
    <a:lvl6pPr indent="1143000" defTabSz="457200" latinLnBrk="0">
      <a:defRPr sz="1200">
        <a:solidFill>
          <a:schemeClr val="accent1"/>
        </a:solidFill>
        <a:latin typeface="+mn-lt"/>
        <a:ea typeface="+mn-ea"/>
        <a:cs typeface="+mn-cs"/>
        <a:sym typeface="Trebuchet MS"/>
      </a:defRPr>
    </a:lvl6pPr>
    <a:lvl7pPr indent="1371600" defTabSz="457200" latinLnBrk="0">
      <a:defRPr sz="1200">
        <a:solidFill>
          <a:schemeClr val="accent1"/>
        </a:solidFill>
        <a:latin typeface="+mn-lt"/>
        <a:ea typeface="+mn-ea"/>
        <a:cs typeface="+mn-cs"/>
        <a:sym typeface="Trebuchet MS"/>
      </a:defRPr>
    </a:lvl7pPr>
    <a:lvl8pPr indent="1600200" defTabSz="457200" latinLnBrk="0">
      <a:defRPr sz="1200">
        <a:solidFill>
          <a:schemeClr val="accent1"/>
        </a:solidFill>
        <a:latin typeface="+mn-lt"/>
        <a:ea typeface="+mn-ea"/>
        <a:cs typeface="+mn-cs"/>
        <a:sym typeface="Trebuchet MS"/>
      </a:defRPr>
    </a:lvl8pPr>
    <a:lvl9pPr indent="1828800" defTabSz="457200" latinLnBrk="0">
      <a:defRPr sz="1200">
        <a:solidFill>
          <a:schemeClr val="accent1"/>
        </a:solidFill>
        <a:latin typeface="+mn-lt"/>
        <a:ea typeface="+mn-ea"/>
        <a:cs typeface="+mn-cs"/>
        <a:sym typeface="Trebuchet M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 name="Shape 61"/>
          <p:cNvSpPr/>
          <p:nvPr>
            <p:ph type="sldImg"/>
          </p:nvPr>
        </p:nvSpPr>
        <p:spPr>
          <a:prstGeom prst="rect">
            <a:avLst/>
          </a:prstGeom>
        </p:spPr>
        <p:txBody>
          <a:bodyPr/>
          <a:lstStyle/>
          <a:p>
            <a:pPr/>
          </a:p>
        </p:txBody>
      </p:sp>
      <p:sp>
        <p:nvSpPr>
          <p:cNvPr id="62" name="Shape 6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Shape 75"/>
          <p:cNvSpPr/>
          <p:nvPr>
            <p:ph type="sldImg"/>
          </p:nvPr>
        </p:nvSpPr>
        <p:spPr>
          <a:prstGeom prst="rect">
            <a:avLst/>
          </a:prstGeom>
        </p:spPr>
        <p:txBody>
          <a:bodyPr/>
          <a:lstStyle/>
          <a:p>
            <a:pPr/>
          </a:p>
        </p:txBody>
      </p:sp>
      <p:sp>
        <p:nvSpPr>
          <p:cNvPr id="76" name="Shape 7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Shape 81"/>
          <p:cNvSpPr/>
          <p:nvPr>
            <p:ph type="sldImg"/>
          </p:nvPr>
        </p:nvSpPr>
        <p:spPr>
          <a:prstGeom prst="rect">
            <a:avLst/>
          </a:prstGeom>
        </p:spPr>
        <p:txBody>
          <a:bodyPr/>
          <a:lstStyle/>
          <a:p>
            <a:pPr/>
          </a:p>
        </p:txBody>
      </p:sp>
      <p:sp>
        <p:nvSpPr>
          <p:cNvPr id="82" name="Shape 8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Shape 86"/>
          <p:cNvSpPr/>
          <p:nvPr>
            <p:ph type="sldImg"/>
          </p:nvPr>
        </p:nvSpPr>
        <p:spPr>
          <a:prstGeom prst="rect">
            <a:avLst/>
          </a:prstGeom>
        </p:spPr>
        <p:txBody>
          <a:bodyPr/>
          <a:lstStyle/>
          <a:p>
            <a:pPr/>
          </a:p>
        </p:txBody>
      </p:sp>
      <p:sp>
        <p:nvSpPr>
          <p:cNvPr id="87" name="Shape 8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hape 515"/>
          <p:cNvSpPr/>
          <p:nvPr>
            <p:ph type="sldImg"/>
          </p:nvPr>
        </p:nvSpPr>
        <p:spPr>
          <a:prstGeom prst="rect">
            <a:avLst/>
          </a:prstGeom>
        </p:spPr>
        <p:txBody>
          <a:bodyPr/>
          <a:lstStyle/>
          <a:p>
            <a:pPr/>
          </a:p>
        </p:txBody>
      </p:sp>
      <p:sp>
        <p:nvSpPr>
          <p:cNvPr id="516" name="Shape 51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Shape 570"/>
          <p:cNvSpPr/>
          <p:nvPr>
            <p:ph type="sldImg"/>
          </p:nvPr>
        </p:nvSpPr>
        <p:spPr>
          <a:prstGeom prst="rect">
            <a:avLst/>
          </a:prstGeom>
        </p:spPr>
        <p:txBody>
          <a:bodyPr/>
          <a:lstStyle/>
          <a:p>
            <a:pPr/>
          </a:p>
        </p:txBody>
      </p:sp>
      <p:sp>
        <p:nvSpPr>
          <p:cNvPr id="571" name="Shape 57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Shape 99"/>
          <p:cNvSpPr/>
          <p:nvPr>
            <p:ph type="sldImg"/>
          </p:nvPr>
        </p:nvSpPr>
        <p:spPr>
          <a:prstGeom prst="rect">
            <a:avLst/>
          </a:prstGeom>
        </p:spPr>
        <p:txBody>
          <a:bodyPr/>
          <a:lstStyle/>
          <a:p>
            <a:pPr/>
          </a:p>
        </p:txBody>
      </p:sp>
      <p:sp>
        <p:nvSpPr>
          <p:cNvPr id="100" name="Shape 10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Shape 108"/>
          <p:cNvSpPr/>
          <p:nvPr>
            <p:ph type="sldImg"/>
          </p:nvPr>
        </p:nvSpPr>
        <p:spPr>
          <a:prstGeom prst="rect">
            <a:avLst/>
          </a:prstGeom>
        </p:spPr>
        <p:txBody>
          <a:bodyPr/>
          <a:lstStyle/>
          <a:p>
            <a:pPr/>
          </a:p>
        </p:txBody>
      </p:sp>
      <p:sp>
        <p:nvSpPr>
          <p:cNvPr id="109" name="Shape 10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Picture 1" descr="Picture 1"/>
          <p:cNvPicPr>
            <a:picLocks noChangeAspect="1"/>
          </p:cNvPicPr>
          <p:nvPr/>
        </p:nvPicPr>
        <p:blipFill>
          <a:blip r:embed="rId3">
            <a:extLst/>
          </a:blip>
          <a:stretch>
            <a:fillRect/>
          </a:stretch>
        </p:blipFill>
        <p:spPr>
          <a:xfrm>
            <a:off x="471339" y="5965187"/>
            <a:ext cx="2370620" cy="411482"/>
          </a:xfrm>
          <a:prstGeom prst="rect">
            <a:avLst/>
          </a:prstGeom>
          <a:ln w="12700">
            <a:miter lim="400000"/>
          </a:ln>
        </p:spPr>
      </p:pic>
      <p:sp>
        <p:nvSpPr>
          <p:cNvPr id="12" name="Slide Number"/>
          <p:cNvSpPr txBox="1"/>
          <p:nvPr>
            <p:ph type="sldNum" sz="quarter" idx="2"/>
          </p:nvPr>
        </p:nvSpPr>
        <p:spPr>
          <a:xfrm>
            <a:off x="8473620" y="6221731"/>
            <a:ext cx="263980" cy="269239"/>
          </a:xfrm>
          <a:prstGeom prst="rect">
            <a:avLst/>
          </a:prstGeom>
        </p:spPr>
        <p:txBody>
          <a:bodyPr/>
          <a:lstStyle>
            <a:lvl1pPr>
              <a:defRPr b="0" sz="12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Slide 1">
    <p:spTree>
      <p:nvGrpSpPr>
        <p:cNvPr id="1" name=""/>
        <p:cNvGrpSpPr/>
        <p:nvPr/>
      </p:nvGrpSpPr>
      <p:grpSpPr>
        <a:xfrm>
          <a:off x="0" y="0"/>
          <a:ext cx="0" cy="0"/>
          <a:chOff x="0" y="0"/>
          <a:chExt cx="0" cy="0"/>
        </a:xfrm>
      </p:grpSpPr>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28"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solidFill>
          <a:srgbClr val="FFFFFF"/>
        </a:solidFill>
      </p:bgPr>
    </p:bg>
    <p:spTree>
      <p:nvGrpSpPr>
        <p:cNvPr id="1" name=""/>
        <p:cNvGrpSpPr/>
        <p:nvPr/>
      </p:nvGrpSpPr>
      <p:grpSpPr>
        <a:xfrm>
          <a:off x="0" y="0"/>
          <a:ext cx="0" cy="0"/>
          <a:chOff x="0" y="0"/>
          <a:chExt cx="0" cy="0"/>
        </a:xfrm>
      </p:grpSpPr>
      <p:sp>
        <p:nvSpPr>
          <p:cNvPr id="35" name="Title Text"/>
          <p:cNvSpPr txBox="1"/>
          <p:nvPr>
            <p:ph type="title"/>
          </p:nvPr>
        </p:nvSpPr>
        <p:spPr>
          <a:xfrm>
            <a:off x="2193725" y="178592"/>
            <a:ext cx="7804549" cy="1518050"/>
          </a:xfrm>
          <a:prstGeom prst="rect">
            <a:avLst/>
          </a:prstGeom>
        </p:spPr>
        <p:txBody>
          <a:bodyPr lIns="35717" tIns="35717" rIns="35717" bIns="35717"/>
          <a:lstStyle>
            <a:lvl1pPr defTabSz="410764">
              <a:defRPr sz="5200">
                <a:solidFill>
                  <a:srgbClr val="000000"/>
                </a:solidFill>
                <a:latin typeface="Helvetica Neue Medium"/>
                <a:ea typeface="Helvetica Neue Medium"/>
                <a:cs typeface="Helvetica Neue Medium"/>
                <a:sym typeface="Helvetica Neue Medium"/>
              </a:defRPr>
            </a:lvl1pPr>
          </a:lstStyle>
          <a:p>
            <a:pPr/>
            <a:r>
              <a:t>Title Text</a:t>
            </a:r>
          </a:p>
        </p:txBody>
      </p:sp>
      <p:sp>
        <p:nvSpPr>
          <p:cNvPr id="36" name="Slide Number"/>
          <p:cNvSpPr txBox="1"/>
          <p:nvPr>
            <p:ph type="sldNum" sz="quarter" idx="2"/>
          </p:nvPr>
        </p:nvSpPr>
        <p:spPr>
          <a:xfrm>
            <a:off x="5987999" y="6536531"/>
            <a:ext cx="211239" cy="207821"/>
          </a:xfrm>
          <a:prstGeom prst="rect">
            <a:avLst/>
          </a:prstGeom>
        </p:spPr>
        <p:txBody>
          <a:bodyPr lIns="35717" tIns="35717" rIns="35717" bIns="35717" anchor="t"/>
          <a:lstStyle>
            <a:lvl1pPr algn="ctr" defTabSz="410764">
              <a:defRPr b="0"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43" name="/ 55"/>
          <p:cNvSpPr txBox="1"/>
          <p:nvPr/>
        </p:nvSpPr>
        <p:spPr>
          <a:xfrm>
            <a:off x="11086227" y="6033839"/>
            <a:ext cx="527803" cy="3752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 55</a:t>
            </a:r>
          </a:p>
        </p:txBody>
      </p:sp>
      <p:sp>
        <p:nvSpPr>
          <p:cNvPr id="44"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609600" y="1600200"/>
            <a:ext cx="10837090" cy="35637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356715" y="6081717"/>
            <a:ext cx="372029" cy="358139"/>
          </a:xfrm>
          <a:prstGeom prst="rect">
            <a:avLst/>
          </a:prstGeom>
          <a:ln w="12700">
            <a:miter lim="400000"/>
          </a:ln>
        </p:spPr>
        <p:txBody>
          <a:bodyPr wrap="none" lIns="45718" tIns="45718" rIns="45718" bIns="45718" anchor="ctr">
            <a:spAutoFit/>
          </a:bodyPr>
          <a:lstStyle>
            <a:lvl1pPr algn="r">
              <a:defRPr b="1">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9pPr>
    </p:bodyStyle>
    <p:otherStyle>
      <a:lvl1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1pPr>
      <a:lvl2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2pPr>
      <a:lvl3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3pPr>
      <a:lvl4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4pPr>
      <a:lvl5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5pPr>
      <a:lvl6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6pPr>
      <a:lvl7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7pPr>
      <a:lvl8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8pPr>
      <a:lvl9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tif"/><Relationship Id="rId4" Type="http://schemas.openxmlformats.org/officeDocument/2006/relationships/image" Target="../media/image10.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mailto:xliu127@stevens.edu" TargetMode="External"/><Relationship Id="rId4" Type="http://schemas.openxmlformats.org/officeDocument/2006/relationships/hyperlink" Target="mailto:hliu79@stevens.edu"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tif"/><Relationship Id="rId4"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14.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6.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nlp.stanford.edu/~manning/" TargetMode="External"/><Relationship Id="rId4" Type="http://schemas.openxmlformats.org/officeDocument/2006/relationships/hyperlink" Target="http://theory.stanford.edu/~pragh/" TargetMode="External"/><Relationship Id="rId5" Type="http://schemas.openxmlformats.org/officeDocument/2006/relationships/hyperlink" Target="http://www.cis.uni-muenchen.de/personen/professoren/schuetze/"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5.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Slide Number"/>
          <p:cNvSpPr txBox="1"/>
          <p:nvPr>
            <p:ph type="sldNum" sz="quarter" idx="4294967295"/>
          </p:nvPr>
        </p:nvSpPr>
        <p:spPr>
          <a:xfrm>
            <a:off x="10857975" y="6049983"/>
            <a:ext cx="225399"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
        <p:nvSpPr>
          <p:cNvPr id="54" name="Title 1"/>
          <p:cNvSpPr txBox="1"/>
          <p:nvPr/>
        </p:nvSpPr>
        <p:spPr>
          <a:xfrm>
            <a:off x="1111741" y="1030406"/>
            <a:ext cx="9545015" cy="16101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ts val="5600"/>
              </a:lnSpc>
              <a:spcBef>
                <a:spcPts val="1200"/>
              </a:spcBef>
              <a:defRPr b="1" sz="3200">
                <a:solidFill>
                  <a:srgbClr val="000000"/>
                </a:solidFill>
                <a:latin typeface="Arial"/>
                <a:ea typeface="Arial"/>
                <a:cs typeface="Arial"/>
                <a:sym typeface="Arial"/>
              </a:defRPr>
            </a:pPr>
            <a:r>
              <a:t>CS 589 Fall 2020</a:t>
            </a:r>
          </a:p>
          <a:p>
            <a:pPr algn="ctr">
              <a:lnSpc>
                <a:spcPts val="5600"/>
              </a:lnSpc>
              <a:spcBef>
                <a:spcPts val="1200"/>
              </a:spcBef>
              <a:defRPr b="1" sz="3200">
                <a:solidFill>
                  <a:srgbClr val="000000"/>
                </a:solidFill>
                <a:latin typeface="Arial"/>
                <a:ea typeface="Arial"/>
                <a:cs typeface="Arial"/>
                <a:sym typeface="Arial"/>
              </a:defRPr>
            </a:pPr>
            <a:r>
              <a:t>Text Mining and Information Retrieval</a:t>
            </a:r>
          </a:p>
        </p:txBody>
      </p:sp>
      <p:sp>
        <p:nvSpPr>
          <p:cNvPr id="55" name="TextBox 6"/>
          <p:cNvSpPr txBox="1"/>
          <p:nvPr/>
        </p:nvSpPr>
        <p:spPr>
          <a:xfrm>
            <a:off x="4667851" y="4023900"/>
            <a:ext cx="7648084" cy="7426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r>
              <a:t>Instructor: Susan Liu</a:t>
            </a:r>
          </a:p>
          <a:p>
            <a:pPr>
              <a:defRPr b="1" sz="2200">
                <a:solidFill>
                  <a:srgbClr val="000000"/>
                </a:solidFill>
                <a:latin typeface="Arial"/>
                <a:ea typeface="Arial"/>
                <a:cs typeface="Arial"/>
                <a:sym typeface="Arial"/>
              </a:defRPr>
            </a:pPr>
            <a:r>
              <a:t>TA: Huihui Liu</a:t>
            </a:r>
          </a:p>
        </p:txBody>
      </p:sp>
      <p:sp>
        <p:nvSpPr>
          <p:cNvPr id="56" name="TextBox 6"/>
          <p:cNvSpPr txBox="1"/>
          <p:nvPr/>
        </p:nvSpPr>
        <p:spPr>
          <a:xfrm>
            <a:off x="3730083" y="5216551"/>
            <a:ext cx="6271151"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Stevens Institute of Technology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14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45" name="Image" descr="Image"/>
          <p:cNvPicPr>
            <a:picLocks noChangeAspect="1"/>
          </p:cNvPicPr>
          <p:nvPr/>
        </p:nvPicPr>
        <p:blipFill>
          <a:blip r:embed="rId3">
            <a:extLst/>
          </a:blip>
          <a:stretch>
            <a:fillRect/>
          </a:stretch>
        </p:blipFill>
        <p:spPr>
          <a:xfrm>
            <a:off x="539750" y="1917700"/>
            <a:ext cx="11112500" cy="44704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150" name="Slide Number"/>
          <p:cNvSpPr txBox="1"/>
          <p:nvPr>
            <p:ph type="sldNum" sz="quarter" idx="4294967295"/>
          </p:nvPr>
        </p:nvSpPr>
        <p:spPr>
          <a:xfrm>
            <a:off x="10794351" y="6049983"/>
            <a:ext cx="352650"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51" name="Image" descr="Image"/>
          <p:cNvPicPr>
            <a:picLocks noChangeAspect="1"/>
          </p:cNvPicPr>
          <p:nvPr/>
        </p:nvPicPr>
        <p:blipFill>
          <a:blip r:embed="rId3">
            <a:extLst/>
          </a:blip>
          <a:stretch>
            <a:fillRect/>
          </a:stretch>
        </p:blipFill>
        <p:spPr>
          <a:xfrm>
            <a:off x="2206354" y="1371600"/>
            <a:ext cx="7128359" cy="489252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15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57" name="e.g., SELECT * FROM table_computer WHERE price &lt; $500 AND brand = “Dell”…"/>
          <p:cNvSpPr txBox="1"/>
          <p:nvPr>
            <p:ph type="body" idx="4294967295"/>
          </p:nvPr>
        </p:nvSpPr>
        <p:spPr>
          <a:xfrm>
            <a:off x="681954" y="1742860"/>
            <a:ext cx="11184039" cy="4861101"/>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i="1"/>
              <a:t>e.g., </a:t>
            </a:r>
            <a:r>
              <a:rPr i="1">
                <a:solidFill>
                  <a:srgbClr val="0433FF"/>
                </a:solidFill>
              </a:rPr>
              <a:t>SELECT</a:t>
            </a:r>
            <a:r>
              <a:rPr i="1"/>
              <a:t> * </a:t>
            </a:r>
            <a:r>
              <a:rPr i="1">
                <a:solidFill>
                  <a:srgbClr val="0433FF"/>
                </a:solidFill>
              </a:rPr>
              <a:t>FROM</a:t>
            </a:r>
            <a:r>
              <a:rPr i="1"/>
              <a:t> table_computer </a:t>
            </a:r>
            <a:r>
              <a:rPr i="1">
                <a:solidFill>
                  <a:srgbClr val="0433FF"/>
                </a:solidFill>
              </a:rPr>
              <a:t>WHERE</a:t>
            </a:r>
            <a:r>
              <a:rPr i="1"/>
              <a:t> price &lt; $500 </a:t>
            </a:r>
            <a:r>
              <a:rPr i="1">
                <a:solidFill>
                  <a:srgbClr val="0433FF"/>
                </a:solidFill>
              </a:rPr>
              <a:t>AND</a:t>
            </a:r>
            <a:r>
              <a:rPr i="1"/>
              <a:t> brand = “Dell”</a:t>
            </a:r>
            <a:endParaRPr i="1"/>
          </a:p>
          <a:p>
            <a:pPr>
              <a:spcBef>
                <a:spcPts val="500"/>
              </a:spcBef>
              <a:defRPr sz="2400">
                <a:solidFill>
                  <a:srgbClr val="000000"/>
                </a:solidFill>
                <a:latin typeface="Arial"/>
                <a:ea typeface="Arial"/>
                <a:cs typeface="Arial"/>
                <a:sym typeface="Arial"/>
              </a:defRPr>
            </a:pPr>
            <a:r>
              <a:t>Primary commercial retrieval system for 3 decades</a:t>
            </a:r>
          </a:p>
          <a:p>
            <a:pPr>
              <a:spcBef>
                <a:spcPts val="500"/>
              </a:spcBef>
              <a:defRPr sz="2400">
                <a:solidFill>
                  <a:srgbClr val="000000"/>
                </a:solidFill>
                <a:latin typeface="Arial"/>
                <a:ea typeface="Arial"/>
                <a:cs typeface="Arial"/>
                <a:sym typeface="Arial"/>
              </a:defRPr>
            </a:pPr>
            <a:r>
              <a:t>Many systems today still use the boolean retrieval system, i.e., faceted search</a:t>
            </a:r>
          </a:p>
          <a:p>
            <a:pPr lvl="1" marL="800100" indent="-342900">
              <a:spcBef>
                <a:spcPts val="500"/>
              </a:spcBef>
              <a:buChar char="•"/>
              <a:defRPr sz="2400">
                <a:solidFill>
                  <a:srgbClr val="000000"/>
                </a:solidFill>
                <a:latin typeface="Arial"/>
                <a:ea typeface="Arial"/>
                <a:cs typeface="Arial"/>
                <a:sym typeface="Arial"/>
              </a:defRPr>
            </a:pPr>
            <a:r>
              <a:t>Library catalog, eCommerce search, etc.</a:t>
            </a:r>
          </a:p>
          <a:p>
            <a:pPr lvl="2" marL="1257300" indent="-342900">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solidFill>
                  <a:srgbClr val="009051"/>
                </a:solidFill>
              </a:rPr>
              <a:t>Advantage</a:t>
            </a:r>
            <a:r>
              <a:t>: Returns exactly what you want</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solidFill>
                  <a:srgbClr val="FF2600"/>
                </a:solidFill>
              </a:rPr>
              <a:t>Disadvantage</a:t>
            </a:r>
            <a:r>
              <a:t>: </a:t>
            </a:r>
          </a:p>
          <a:p>
            <a:pPr lvl="1" marL="800100" indent="-342900">
              <a:spcBef>
                <a:spcPts val="500"/>
              </a:spcBef>
              <a:buChar char="•"/>
              <a:defRPr sz="2400">
                <a:solidFill>
                  <a:srgbClr val="000000"/>
                </a:solidFill>
                <a:latin typeface="Arial"/>
                <a:ea typeface="Arial"/>
                <a:cs typeface="Arial"/>
                <a:sym typeface="Arial"/>
              </a:defRPr>
            </a:pPr>
            <a:r>
              <a:t>can only specify queries based on the pre-defined categories</a:t>
            </a:r>
          </a:p>
          <a:p>
            <a:pPr lvl="1" marL="800100" indent="-342900">
              <a:spcBef>
                <a:spcPts val="500"/>
              </a:spcBef>
              <a:buChar char="•"/>
              <a:defRPr sz="2400">
                <a:solidFill>
                  <a:srgbClr val="000000"/>
                </a:solidFill>
                <a:latin typeface="Arial"/>
                <a:ea typeface="Arial"/>
                <a:cs typeface="Arial"/>
                <a:sym typeface="Arial"/>
              </a:defRPr>
            </a:pPr>
            <a:r>
              <a:t>two few / two many queries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16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63" name="Image" descr="Image"/>
          <p:cNvPicPr>
            <a:picLocks noChangeAspect="1"/>
          </p:cNvPicPr>
          <p:nvPr/>
        </p:nvPicPr>
        <p:blipFill>
          <a:blip r:embed="rId3">
            <a:extLst/>
          </a:blip>
          <a:stretch>
            <a:fillRect/>
          </a:stretch>
        </p:blipFill>
        <p:spPr>
          <a:xfrm>
            <a:off x="1566164" y="1587500"/>
            <a:ext cx="9059672" cy="4076852"/>
          </a:xfrm>
          <a:prstGeom prst="rect">
            <a:avLst/>
          </a:prstGeom>
          <a:ln w="12700">
            <a:miter lim="400000"/>
          </a:ln>
        </p:spPr>
      </p:pic>
      <p:sp>
        <p:nvSpPr>
          <p:cNvPr id="164" name="The user may specify a condition that does not exist"/>
          <p:cNvSpPr txBox="1"/>
          <p:nvPr/>
        </p:nvSpPr>
        <p:spPr>
          <a:xfrm>
            <a:off x="1445383" y="6192765"/>
            <a:ext cx="647678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The user may specify a condition that does not exist </a:t>
            </a:r>
          </a:p>
        </p:txBody>
      </p:sp>
      <p:sp>
        <p:nvSpPr>
          <p:cNvPr id="165" name="Line"/>
          <p:cNvSpPr/>
          <p:nvPr/>
        </p:nvSpPr>
        <p:spPr>
          <a:xfrm flipV="1">
            <a:off x="2811757" y="3014224"/>
            <a:ext cx="1195500" cy="3112025"/>
          </a:xfrm>
          <a:prstGeom prst="line">
            <a:avLst/>
          </a:prstGeom>
          <a:ln w="38100">
            <a:solidFill>
              <a:srgbClr val="FF2600"/>
            </a:solidFill>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4" grpId="1"/>
      <p:bldP build="whole" bldLvl="1" animBg="1" rev="0" advAuto="0" spid="165"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17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71" name="Imagine you need to help users search for literatures in a digital library, how would you design such a system?"/>
          <p:cNvSpPr txBox="1"/>
          <p:nvPr>
            <p:ph type="body" idx="4294967295"/>
          </p:nvPr>
        </p:nvSpPr>
        <p:spPr>
          <a:xfrm>
            <a:off x="6819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Imagine you need to help users search for literatures in a digital library, how would you design such a system?</a:t>
            </a:r>
          </a:p>
        </p:txBody>
      </p:sp>
      <p:sp>
        <p:nvSpPr>
          <p:cNvPr id="172" name="Line"/>
          <p:cNvSpPr/>
          <p:nvPr/>
        </p:nvSpPr>
        <p:spPr>
          <a:xfrm flipH="1">
            <a:off x="1739711" y="3851311"/>
            <a:ext cx="1459446" cy="953812"/>
          </a:xfrm>
          <a:prstGeom prst="line">
            <a:avLst/>
          </a:prstGeom>
          <a:ln w="25400">
            <a:solidFill>
              <a:srgbClr val="000000"/>
            </a:solidFill>
            <a:tailEnd type="triangle"/>
          </a:ln>
        </p:spPr>
        <p:txBody>
          <a:bodyPr lIns="45718" tIns="45718" rIns="45718" bIns="45718"/>
          <a:lstStyle/>
          <a:p>
            <a:pPr/>
          </a:p>
        </p:txBody>
      </p:sp>
      <p:sp>
        <p:nvSpPr>
          <p:cNvPr id="173" name="computer science"/>
          <p:cNvSpPr txBox="1"/>
          <p:nvPr/>
        </p:nvSpPr>
        <p:spPr>
          <a:xfrm>
            <a:off x="2417964" y="3256298"/>
            <a:ext cx="229377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computer science</a:t>
            </a:r>
          </a:p>
        </p:txBody>
      </p:sp>
      <p:sp>
        <p:nvSpPr>
          <p:cNvPr id="174" name="artificial intelligence"/>
          <p:cNvSpPr txBox="1"/>
          <p:nvPr/>
        </p:nvSpPr>
        <p:spPr>
          <a:xfrm>
            <a:off x="424064" y="5110498"/>
            <a:ext cx="2526788"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artificial intelligence</a:t>
            </a:r>
          </a:p>
        </p:txBody>
      </p:sp>
      <p:sp>
        <p:nvSpPr>
          <p:cNvPr id="175" name="Line"/>
          <p:cNvSpPr/>
          <p:nvPr/>
        </p:nvSpPr>
        <p:spPr>
          <a:xfrm>
            <a:off x="3935757" y="3854168"/>
            <a:ext cx="1359458" cy="947597"/>
          </a:xfrm>
          <a:prstGeom prst="line">
            <a:avLst/>
          </a:prstGeom>
          <a:ln w="25400">
            <a:solidFill>
              <a:srgbClr val="000000"/>
            </a:solidFill>
            <a:tailEnd type="triangle"/>
          </a:ln>
        </p:spPr>
        <p:txBody>
          <a:bodyPr lIns="45718" tIns="45718" rIns="45718" bIns="45718"/>
          <a:lstStyle/>
          <a:p>
            <a:pPr/>
          </a:p>
        </p:txBody>
      </p:sp>
      <p:sp>
        <p:nvSpPr>
          <p:cNvPr id="176" name="bioinformatics"/>
          <p:cNvSpPr txBox="1"/>
          <p:nvPr/>
        </p:nvSpPr>
        <p:spPr>
          <a:xfrm>
            <a:off x="4500764" y="5110498"/>
            <a:ext cx="182774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bioinformatics</a:t>
            </a:r>
          </a:p>
        </p:txBody>
      </p:sp>
      <p:sp>
        <p:nvSpPr>
          <p:cNvPr id="177" name="query = “subject = AI &amp; subject = bioinformatics”"/>
          <p:cNvSpPr txBox="1"/>
          <p:nvPr/>
        </p:nvSpPr>
        <p:spPr>
          <a:xfrm>
            <a:off x="7476476" y="3221701"/>
            <a:ext cx="4279015" cy="6673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500"/>
              </a:spcBef>
              <a:defRPr i="1" sz="2000">
                <a:solidFill>
                  <a:srgbClr val="000000"/>
                </a:solidFill>
                <a:latin typeface="Arial"/>
                <a:ea typeface="Arial"/>
                <a:cs typeface="Arial"/>
                <a:sym typeface="Arial"/>
              </a:defRPr>
            </a:pPr>
            <a:r>
              <a:rPr b="1"/>
              <a:t>query = </a:t>
            </a:r>
            <a:r>
              <a:t>“subject = AI &amp; subject = bioinformatics”</a:t>
            </a:r>
          </a:p>
        </p:txBody>
      </p:sp>
      <p:sp>
        <p:nvSpPr>
          <p:cNvPr id="178" name="system 1: the Boolean retrieval system"/>
          <p:cNvSpPr txBox="1"/>
          <p:nvPr/>
        </p:nvSpPr>
        <p:spPr>
          <a:xfrm>
            <a:off x="2100464" y="5828370"/>
            <a:ext cx="5275358"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system 1: the Boolean retrieval system</a:t>
            </a:r>
          </a:p>
        </p:txBody>
      </p:sp>
      <p:pic>
        <p:nvPicPr>
          <p:cNvPr id="179" name="Image" descr="Image"/>
          <p:cNvPicPr>
            <a:picLocks noChangeAspect="1"/>
          </p:cNvPicPr>
          <p:nvPr/>
        </p:nvPicPr>
        <p:blipFill>
          <a:blip r:embed="rId3">
            <a:extLst/>
          </a:blip>
          <a:stretch>
            <a:fillRect/>
          </a:stretch>
        </p:blipFill>
        <p:spPr>
          <a:xfrm>
            <a:off x="7878418" y="4184650"/>
            <a:ext cx="555904" cy="555904"/>
          </a:xfrm>
          <a:prstGeom prst="rect">
            <a:avLst/>
          </a:prstGeom>
          <a:ln w="12700">
            <a:miter lim="400000"/>
          </a:ln>
        </p:spPr>
      </p:pic>
      <p:pic>
        <p:nvPicPr>
          <p:cNvPr id="180" name="Image" descr="Image"/>
          <p:cNvPicPr>
            <a:picLocks noChangeAspect="1"/>
          </p:cNvPicPr>
          <p:nvPr/>
        </p:nvPicPr>
        <p:blipFill>
          <a:blip r:embed="rId3">
            <a:extLst/>
          </a:blip>
          <a:stretch>
            <a:fillRect/>
          </a:stretch>
        </p:blipFill>
        <p:spPr>
          <a:xfrm>
            <a:off x="8665818" y="4184650"/>
            <a:ext cx="555904" cy="555904"/>
          </a:xfrm>
          <a:prstGeom prst="rect">
            <a:avLst/>
          </a:prstGeom>
          <a:ln w="12700">
            <a:miter lim="400000"/>
          </a:ln>
        </p:spPr>
      </p:pic>
      <p:pic>
        <p:nvPicPr>
          <p:cNvPr id="181" name="Image" descr="Image"/>
          <p:cNvPicPr>
            <a:picLocks noChangeAspect="1"/>
          </p:cNvPicPr>
          <p:nvPr/>
        </p:nvPicPr>
        <p:blipFill>
          <a:blip r:embed="rId3">
            <a:extLst/>
          </a:blip>
          <a:stretch>
            <a:fillRect/>
          </a:stretch>
        </p:blipFill>
        <p:spPr>
          <a:xfrm>
            <a:off x="9580218" y="4184650"/>
            <a:ext cx="555904" cy="555904"/>
          </a:xfrm>
          <a:prstGeom prst="rect">
            <a:avLst/>
          </a:prstGeom>
          <a:ln w="12700">
            <a:miter lim="400000"/>
          </a:ln>
        </p:spPr>
      </p:pic>
      <p:pic>
        <p:nvPicPr>
          <p:cNvPr id="182" name="Image" descr="Image"/>
          <p:cNvPicPr>
            <a:picLocks noChangeAspect="1"/>
          </p:cNvPicPr>
          <p:nvPr/>
        </p:nvPicPr>
        <p:blipFill>
          <a:blip r:embed="rId3">
            <a:extLst/>
          </a:blip>
          <a:stretch>
            <a:fillRect/>
          </a:stretch>
        </p:blipFill>
        <p:spPr>
          <a:xfrm>
            <a:off x="10494618" y="4184650"/>
            <a:ext cx="555904" cy="555904"/>
          </a:xfrm>
          <a:prstGeom prst="rect">
            <a:avLst/>
          </a:prstGeom>
          <a:ln w="12700">
            <a:miter lim="400000"/>
          </a:ln>
        </p:spPr>
      </p:pic>
      <p:pic>
        <p:nvPicPr>
          <p:cNvPr id="183" name="Image" descr="Image"/>
          <p:cNvPicPr>
            <a:picLocks noChangeAspect="1"/>
          </p:cNvPicPr>
          <p:nvPr/>
        </p:nvPicPr>
        <p:blipFill>
          <a:blip r:embed="rId3">
            <a:extLst/>
          </a:blip>
          <a:stretch>
            <a:fillRect/>
          </a:stretch>
        </p:blipFill>
        <p:spPr>
          <a:xfrm>
            <a:off x="7878418" y="5178495"/>
            <a:ext cx="555904" cy="555904"/>
          </a:xfrm>
          <a:prstGeom prst="rect">
            <a:avLst/>
          </a:prstGeom>
          <a:ln w="12700">
            <a:miter lim="400000"/>
          </a:ln>
        </p:spPr>
      </p:pic>
      <p:pic>
        <p:nvPicPr>
          <p:cNvPr id="184" name="Image" descr="Image"/>
          <p:cNvPicPr>
            <a:picLocks noChangeAspect="1"/>
          </p:cNvPicPr>
          <p:nvPr/>
        </p:nvPicPr>
        <p:blipFill>
          <a:blip r:embed="rId3">
            <a:extLst/>
          </a:blip>
          <a:stretch>
            <a:fillRect/>
          </a:stretch>
        </p:blipFill>
        <p:spPr>
          <a:xfrm>
            <a:off x="8665818" y="5178495"/>
            <a:ext cx="555904" cy="555904"/>
          </a:xfrm>
          <a:prstGeom prst="rect">
            <a:avLst/>
          </a:prstGeom>
          <a:ln w="12700">
            <a:miter lim="400000"/>
          </a:ln>
        </p:spPr>
      </p:pic>
      <p:pic>
        <p:nvPicPr>
          <p:cNvPr id="185" name="Image" descr="Image"/>
          <p:cNvPicPr>
            <a:picLocks noChangeAspect="1"/>
          </p:cNvPicPr>
          <p:nvPr/>
        </p:nvPicPr>
        <p:blipFill>
          <a:blip r:embed="rId3">
            <a:extLst/>
          </a:blip>
          <a:stretch>
            <a:fillRect/>
          </a:stretch>
        </p:blipFill>
        <p:spPr>
          <a:xfrm>
            <a:off x="9580218" y="5178495"/>
            <a:ext cx="555904" cy="555904"/>
          </a:xfrm>
          <a:prstGeom prst="rect">
            <a:avLst/>
          </a:prstGeom>
          <a:ln w="12700">
            <a:miter lim="400000"/>
          </a:ln>
        </p:spPr>
      </p:pic>
      <p:pic>
        <p:nvPicPr>
          <p:cNvPr id="186" name="Image" descr="Image"/>
          <p:cNvPicPr>
            <a:picLocks noChangeAspect="1"/>
          </p:cNvPicPr>
          <p:nvPr/>
        </p:nvPicPr>
        <p:blipFill>
          <a:blip r:embed="rId3">
            <a:extLst/>
          </a:blip>
          <a:stretch>
            <a:fillRect/>
          </a:stretch>
        </p:blipFill>
        <p:spPr>
          <a:xfrm>
            <a:off x="10494618" y="5178495"/>
            <a:ext cx="555904" cy="55590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7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 grpId="2"/>
      <p:bldP build="whole" bldLvl="1" animBg="1" rev="0" advAuto="0" spid="172"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19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92" name="Imagine you need to help users search for literatures in a digital library, how would you design such a system?"/>
          <p:cNvSpPr txBox="1"/>
          <p:nvPr>
            <p:ph type="body" idx="4294967295"/>
          </p:nvPr>
        </p:nvSpPr>
        <p:spPr>
          <a:xfrm>
            <a:off x="6819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Imagine you need to help users search for literatures in a digital library, how would you design such a system?</a:t>
            </a:r>
          </a:p>
        </p:txBody>
      </p:sp>
      <p:sp>
        <p:nvSpPr>
          <p:cNvPr id="193" name="system 2: indexing documents by lists of words"/>
          <p:cNvSpPr txBox="1"/>
          <p:nvPr/>
        </p:nvSpPr>
        <p:spPr>
          <a:xfrm>
            <a:off x="2900564" y="5828370"/>
            <a:ext cx="646962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system 2: indexing documents by lists of words</a:t>
            </a:r>
          </a:p>
        </p:txBody>
      </p:sp>
      <p:sp>
        <p:nvSpPr>
          <p:cNvPr id="194" name="query = “ the artificial intelligence”"/>
          <p:cNvSpPr txBox="1"/>
          <p:nvPr/>
        </p:nvSpPr>
        <p:spPr>
          <a:xfrm>
            <a:off x="3522738" y="5107208"/>
            <a:ext cx="4279015" cy="375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500"/>
              </a:spcBef>
              <a:defRPr i="1" sz="2000">
                <a:solidFill>
                  <a:srgbClr val="000000"/>
                </a:solidFill>
                <a:latin typeface="Arial"/>
                <a:ea typeface="Arial"/>
                <a:cs typeface="Arial"/>
                <a:sym typeface="Arial"/>
              </a:defRPr>
            </a:pPr>
            <a:r>
              <a:rPr b="1"/>
              <a:t>query = </a:t>
            </a:r>
            <a:r>
              <a:t>“ the artificial intelligence”</a:t>
            </a:r>
          </a:p>
        </p:txBody>
      </p:sp>
      <p:sp>
        <p:nvSpPr>
          <p:cNvPr id="195" name="artificial"/>
          <p:cNvSpPr txBox="1"/>
          <p:nvPr/>
        </p:nvSpPr>
        <p:spPr>
          <a:xfrm>
            <a:off x="8757092" y="3475701"/>
            <a:ext cx="805864" cy="3011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spcBef>
                <a:spcPts val="500"/>
              </a:spcBef>
              <a:defRPr sz="1500">
                <a:solidFill>
                  <a:srgbClr val="000000"/>
                </a:solidFill>
                <a:latin typeface="Arial"/>
                <a:ea typeface="Arial"/>
                <a:cs typeface="Arial"/>
                <a:sym typeface="Arial"/>
              </a:defRPr>
            </a:lvl1pPr>
          </a:lstStyle>
          <a:p>
            <a:pPr/>
            <a:r>
              <a:t>artificial</a:t>
            </a:r>
          </a:p>
        </p:txBody>
      </p:sp>
      <p:sp>
        <p:nvSpPr>
          <p:cNvPr id="196" name="bags of words representation"/>
          <p:cNvSpPr txBox="1"/>
          <p:nvPr/>
        </p:nvSpPr>
        <p:spPr>
          <a:xfrm>
            <a:off x="7837303" y="4980859"/>
            <a:ext cx="3838590"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bags of words representation</a:t>
            </a:r>
          </a:p>
        </p:txBody>
      </p:sp>
      <p:sp>
        <p:nvSpPr>
          <p:cNvPr id="197" name="Document-term matrix"/>
          <p:cNvSpPr txBox="1"/>
          <p:nvPr/>
        </p:nvSpPr>
        <p:spPr>
          <a:xfrm>
            <a:off x="4364020" y="2658987"/>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graphicFrame>
        <p:nvGraphicFramePr>
          <p:cNvPr id="198" name="Table"/>
          <p:cNvGraphicFramePr/>
          <p:nvPr/>
        </p:nvGraphicFramePr>
        <p:xfrm>
          <a:off x="922856" y="3303563"/>
          <a:ext cx="10710421" cy="146406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375833"/>
                <a:gridCol w="1375833"/>
                <a:gridCol w="1514439"/>
                <a:gridCol w="1311006"/>
                <a:gridCol w="1389446"/>
                <a:gridCol w="1243720"/>
                <a:gridCol w="1243720"/>
                <a:gridCol w="1243720"/>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
        <p:nvSpPr>
          <p:cNvPr id="199" name="Line"/>
          <p:cNvSpPr/>
          <p:nvPr/>
        </p:nvSpPr>
        <p:spPr>
          <a:xfrm flipH="1" flipV="1">
            <a:off x="2917635" y="3850652"/>
            <a:ext cx="3715136" cy="1206834"/>
          </a:xfrm>
          <a:prstGeom prst="line">
            <a:avLst/>
          </a:prstGeom>
          <a:ln w="25400">
            <a:solidFill>
              <a:srgbClr val="000000"/>
            </a:solidFill>
            <a:tailEnd type="triangle"/>
          </a:ln>
        </p:spPr>
        <p:txBody>
          <a:bodyPr lIns="45718" tIns="45718" rIns="45718" bIns="45718"/>
          <a:lstStyle/>
          <a:p>
            <a:pPr/>
          </a:p>
        </p:txBody>
      </p:sp>
      <p:sp>
        <p:nvSpPr>
          <p:cNvPr id="200" name="Line"/>
          <p:cNvSpPr/>
          <p:nvPr/>
        </p:nvSpPr>
        <p:spPr>
          <a:xfrm flipV="1">
            <a:off x="5308795" y="3843730"/>
            <a:ext cx="3083434" cy="1157636"/>
          </a:xfrm>
          <a:prstGeom prst="line">
            <a:avLst/>
          </a:prstGeom>
          <a:ln w="25400">
            <a:solidFill>
              <a:srgbClr val="000000"/>
            </a:solidFill>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9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0" grpId="2"/>
      <p:bldP build="whole" bldLvl="1" animBg="1" rev="0" advAuto="0" spid="199"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20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06" name="Image" descr="Image"/>
          <p:cNvPicPr>
            <a:picLocks noChangeAspect="1"/>
          </p:cNvPicPr>
          <p:nvPr/>
        </p:nvPicPr>
        <p:blipFill>
          <a:blip r:embed="rId3">
            <a:extLst/>
          </a:blip>
          <a:stretch>
            <a:fillRect/>
          </a:stretch>
        </p:blipFill>
        <p:spPr>
          <a:xfrm>
            <a:off x="2353918" y="2444750"/>
            <a:ext cx="555904" cy="555904"/>
          </a:xfrm>
          <a:prstGeom prst="rect">
            <a:avLst/>
          </a:prstGeom>
          <a:ln w="12700">
            <a:miter lim="400000"/>
          </a:ln>
        </p:spPr>
      </p:pic>
      <p:pic>
        <p:nvPicPr>
          <p:cNvPr id="207" name="Image" descr="Image"/>
          <p:cNvPicPr>
            <a:picLocks noChangeAspect="1"/>
          </p:cNvPicPr>
          <p:nvPr/>
        </p:nvPicPr>
        <p:blipFill>
          <a:blip r:embed="rId3">
            <a:extLst/>
          </a:blip>
          <a:stretch>
            <a:fillRect/>
          </a:stretch>
        </p:blipFill>
        <p:spPr>
          <a:xfrm>
            <a:off x="3141318" y="2444750"/>
            <a:ext cx="555904" cy="555904"/>
          </a:xfrm>
          <a:prstGeom prst="rect">
            <a:avLst/>
          </a:prstGeom>
          <a:ln w="12700">
            <a:miter lim="400000"/>
          </a:ln>
        </p:spPr>
      </p:pic>
      <p:pic>
        <p:nvPicPr>
          <p:cNvPr id="208" name="Image" descr="Image"/>
          <p:cNvPicPr>
            <a:picLocks noChangeAspect="1"/>
          </p:cNvPicPr>
          <p:nvPr/>
        </p:nvPicPr>
        <p:blipFill>
          <a:blip r:embed="rId3">
            <a:extLst/>
          </a:blip>
          <a:stretch>
            <a:fillRect/>
          </a:stretch>
        </p:blipFill>
        <p:spPr>
          <a:xfrm>
            <a:off x="4055718" y="2444750"/>
            <a:ext cx="555904" cy="555904"/>
          </a:xfrm>
          <a:prstGeom prst="rect">
            <a:avLst/>
          </a:prstGeom>
          <a:ln w="12700">
            <a:miter lim="400000"/>
          </a:ln>
        </p:spPr>
      </p:pic>
      <p:pic>
        <p:nvPicPr>
          <p:cNvPr id="209" name="Image" descr="Image"/>
          <p:cNvPicPr>
            <a:picLocks noChangeAspect="1"/>
          </p:cNvPicPr>
          <p:nvPr/>
        </p:nvPicPr>
        <p:blipFill>
          <a:blip r:embed="rId3">
            <a:extLst/>
          </a:blip>
          <a:stretch>
            <a:fillRect/>
          </a:stretch>
        </p:blipFill>
        <p:spPr>
          <a:xfrm>
            <a:off x="4970118" y="2444750"/>
            <a:ext cx="555904" cy="555904"/>
          </a:xfrm>
          <a:prstGeom prst="rect">
            <a:avLst/>
          </a:prstGeom>
          <a:ln w="12700">
            <a:miter lim="400000"/>
          </a:ln>
        </p:spPr>
      </p:pic>
      <p:pic>
        <p:nvPicPr>
          <p:cNvPr id="210" name="Image" descr="Image"/>
          <p:cNvPicPr>
            <a:picLocks noChangeAspect="1"/>
          </p:cNvPicPr>
          <p:nvPr/>
        </p:nvPicPr>
        <p:blipFill>
          <a:blip r:embed="rId3">
            <a:extLst/>
          </a:blip>
          <a:stretch>
            <a:fillRect/>
          </a:stretch>
        </p:blipFill>
        <p:spPr>
          <a:xfrm>
            <a:off x="5884518" y="2444750"/>
            <a:ext cx="555904" cy="555904"/>
          </a:xfrm>
          <a:prstGeom prst="rect">
            <a:avLst/>
          </a:prstGeom>
          <a:ln w="12700">
            <a:miter lim="400000"/>
          </a:ln>
        </p:spPr>
      </p:pic>
      <p:pic>
        <p:nvPicPr>
          <p:cNvPr id="211" name="Image" descr="Image"/>
          <p:cNvPicPr>
            <a:picLocks noChangeAspect="1"/>
          </p:cNvPicPr>
          <p:nvPr/>
        </p:nvPicPr>
        <p:blipFill>
          <a:blip r:embed="rId3">
            <a:extLst/>
          </a:blip>
          <a:stretch>
            <a:fillRect/>
          </a:stretch>
        </p:blipFill>
        <p:spPr>
          <a:xfrm>
            <a:off x="6671918" y="2444750"/>
            <a:ext cx="555904" cy="555904"/>
          </a:xfrm>
          <a:prstGeom prst="rect">
            <a:avLst/>
          </a:prstGeom>
          <a:ln w="12700">
            <a:miter lim="400000"/>
          </a:ln>
        </p:spPr>
      </p:pic>
      <p:pic>
        <p:nvPicPr>
          <p:cNvPr id="212" name="Image" descr="Image"/>
          <p:cNvPicPr>
            <a:picLocks noChangeAspect="1"/>
          </p:cNvPicPr>
          <p:nvPr/>
        </p:nvPicPr>
        <p:blipFill>
          <a:blip r:embed="rId3">
            <a:extLst/>
          </a:blip>
          <a:stretch>
            <a:fillRect/>
          </a:stretch>
        </p:blipFill>
        <p:spPr>
          <a:xfrm>
            <a:off x="7586318" y="2444750"/>
            <a:ext cx="555904" cy="555904"/>
          </a:xfrm>
          <a:prstGeom prst="rect">
            <a:avLst/>
          </a:prstGeom>
          <a:ln w="12700">
            <a:miter lim="400000"/>
          </a:ln>
        </p:spPr>
      </p:pic>
      <p:pic>
        <p:nvPicPr>
          <p:cNvPr id="213" name="Image" descr="Image"/>
          <p:cNvPicPr>
            <a:picLocks noChangeAspect="1"/>
          </p:cNvPicPr>
          <p:nvPr/>
        </p:nvPicPr>
        <p:blipFill>
          <a:blip r:embed="rId3">
            <a:extLst/>
          </a:blip>
          <a:stretch>
            <a:fillRect/>
          </a:stretch>
        </p:blipFill>
        <p:spPr>
          <a:xfrm>
            <a:off x="8500718" y="2444750"/>
            <a:ext cx="555904" cy="555904"/>
          </a:xfrm>
          <a:prstGeom prst="rect">
            <a:avLst/>
          </a:prstGeom>
          <a:ln w="12700">
            <a:miter lim="400000"/>
          </a:ln>
        </p:spPr>
      </p:pic>
      <p:pic>
        <p:nvPicPr>
          <p:cNvPr id="214" name="Image" descr="Image"/>
          <p:cNvPicPr>
            <a:picLocks noChangeAspect="1"/>
          </p:cNvPicPr>
          <p:nvPr/>
        </p:nvPicPr>
        <p:blipFill>
          <a:blip r:embed="rId4">
            <a:extLst/>
          </a:blip>
          <a:stretch>
            <a:fillRect/>
          </a:stretch>
        </p:blipFill>
        <p:spPr>
          <a:xfrm>
            <a:off x="719481" y="2021231"/>
            <a:ext cx="1402941" cy="1402941"/>
          </a:xfrm>
          <a:prstGeom prst="rect">
            <a:avLst/>
          </a:prstGeom>
          <a:ln w="12700">
            <a:miter lim="400000"/>
          </a:ln>
        </p:spPr>
      </p:pic>
      <p:pic>
        <p:nvPicPr>
          <p:cNvPr id="215" name="Image" descr="Image"/>
          <p:cNvPicPr>
            <a:picLocks noChangeAspect="1"/>
          </p:cNvPicPr>
          <p:nvPr/>
        </p:nvPicPr>
        <p:blipFill>
          <a:blip r:embed="rId4">
            <a:extLst/>
          </a:blip>
          <a:stretch>
            <a:fillRect/>
          </a:stretch>
        </p:blipFill>
        <p:spPr>
          <a:xfrm>
            <a:off x="719481" y="3771900"/>
            <a:ext cx="1402941" cy="1402941"/>
          </a:xfrm>
          <a:prstGeom prst="rect">
            <a:avLst/>
          </a:prstGeom>
          <a:ln w="12700">
            <a:miter lim="400000"/>
          </a:ln>
        </p:spPr>
      </p:pic>
      <p:sp>
        <p:nvSpPr>
          <p:cNvPr id="216" name="system 1"/>
          <p:cNvSpPr txBox="1"/>
          <p:nvPr/>
        </p:nvSpPr>
        <p:spPr>
          <a:xfrm>
            <a:off x="809946" y="3222751"/>
            <a:ext cx="122201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system 1</a:t>
            </a:r>
          </a:p>
        </p:txBody>
      </p:sp>
      <p:sp>
        <p:nvSpPr>
          <p:cNvPr id="217" name="system 2"/>
          <p:cNvSpPr txBox="1"/>
          <p:nvPr/>
        </p:nvSpPr>
        <p:spPr>
          <a:xfrm>
            <a:off x="809946" y="5059698"/>
            <a:ext cx="122201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system 2</a:t>
            </a:r>
          </a:p>
        </p:txBody>
      </p:sp>
      <p:pic>
        <p:nvPicPr>
          <p:cNvPr id="218" name="Image" descr="Image"/>
          <p:cNvPicPr>
            <a:picLocks noChangeAspect="1"/>
          </p:cNvPicPr>
          <p:nvPr/>
        </p:nvPicPr>
        <p:blipFill>
          <a:blip r:embed="rId3">
            <a:extLst/>
          </a:blip>
          <a:stretch>
            <a:fillRect/>
          </a:stretch>
        </p:blipFill>
        <p:spPr>
          <a:xfrm>
            <a:off x="2425193" y="4195418"/>
            <a:ext cx="555905" cy="555904"/>
          </a:xfrm>
          <a:prstGeom prst="rect">
            <a:avLst/>
          </a:prstGeom>
          <a:ln w="12700">
            <a:miter lim="400000"/>
          </a:ln>
        </p:spPr>
      </p:pic>
      <p:pic>
        <p:nvPicPr>
          <p:cNvPr id="219" name="Image" descr="Image"/>
          <p:cNvPicPr>
            <a:picLocks noChangeAspect="1"/>
          </p:cNvPicPr>
          <p:nvPr/>
        </p:nvPicPr>
        <p:blipFill>
          <a:blip r:embed="rId3">
            <a:extLst/>
          </a:blip>
          <a:stretch>
            <a:fillRect/>
          </a:stretch>
        </p:blipFill>
        <p:spPr>
          <a:xfrm>
            <a:off x="3212593" y="4195418"/>
            <a:ext cx="555905" cy="555904"/>
          </a:xfrm>
          <a:prstGeom prst="rect">
            <a:avLst/>
          </a:prstGeom>
          <a:ln w="12700">
            <a:miter lim="400000"/>
          </a:ln>
        </p:spPr>
      </p:pic>
      <p:pic>
        <p:nvPicPr>
          <p:cNvPr id="220" name="Image" descr="Image"/>
          <p:cNvPicPr>
            <a:picLocks noChangeAspect="1"/>
          </p:cNvPicPr>
          <p:nvPr/>
        </p:nvPicPr>
        <p:blipFill>
          <a:blip r:embed="rId3">
            <a:extLst/>
          </a:blip>
          <a:stretch>
            <a:fillRect/>
          </a:stretch>
        </p:blipFill>
        <p:spPr>
          <a:xfrm>
            <a:off x="4126993" y="4195418"/>
            <a:ext cx="555905" cy="555904"/>
          </a:xfrm>
          <a:prstGeom prst="rect">
            <a:avLst/>
          </a:prstGeom>
          <a:ln w="12700">
            <a:miter lim="400000"/>
          </a:ln>
        </p:spPr>
      </p:pic>
      <p:pic>
        <p:nvPicPr>
          <p:cNvPr id="221" name="Image" descr="Image"/>
          <p:cNvPicPr>
            <a:picLocks noChangeAspect="1"/>
          </p:cNvPicPr>
          <p:nvPr/>
        </p:nvPicPr>
        <p:blipFill>
          <a:blip r:embed="rId3">
            <a:extLst/>
          </a:blip>
          <a:stretch>
            <a:fillRect/>
          </a:stretch>
        </p:blipFill>
        <p:spPr>
          <a:xfrm>
            <a:off x="5041393" y="4195418"/>
            <a:ext cx="555905" cy="555904"/>
          </a:xfrm>
          <a:prstGeom prst="rect">
            <a:avLst/>
          </a:prstGeom>
          <a:ln w="12700">
            <a:miter lim="400000"/>
          </a:ln>
        </p:spPr>
      </p:pic>
      <p:pic>
        <p:nvPicPr>
          <p:cNvPr id="222" name="Image" descr="Image"/>
          <p:cNvPicPr>
            <a:picLocks noChangeAspect="1"/>
          </p:cNvPicPr>
          <p:nvPr/>
        </p:nvPicPr>
        <p:blipFill>
          <a:blip r:embed="rId3">
            <a:extLst/>
          </a:blip>
          <a:stretch>
            <a:fillRect/>
          </a:stretch>
        </p:blipFill>
        <p:spPr>
          <a:xfrm>
            <a:off x="5955793" y="4195418"/>
            <a:ext cx="555905" cy="555904"/>
          </a:xfrm>
          <a:prstGeom prst="rect">
            <a:avLst/>
          </a:prstGeom>
          <a:ln w="12700">
            <a:miter lim="400000"/>
          </a:ln>
        </p:spPr>
      </p:pic>
      <p:pic>
        <p:nvPicPr>
          <p:cNvPr id="223" name="Image" descr="Image"/>
          <p:cNvPicPr>
            <a:picLocks noChangeAspect="1"/>
          </p:cNvPicPr>
          <p:nvPr/>
        </p:nvPicPr>
        <p:blipFill>
          <a:blip r:embed="rId3">
            <a:extLst/>
          </a:blip>
          <a:stretch>
            <a:fillRect/>
          </a:stretch>
        </p:blipFill>
        <p:spPr>
          <a:xfrm>
            <a:off x="6743193" y="4195418"/>
            <a:ext cx="555905" cy="555904"/>
          </a:xfrm>
          <a:prstGeom prst="rect">
            <a:avLst/>
          </a:prstGeom>
          <a:ln w="12700">
            <a:miter lim="400000"/>
          </a:ln>
        </p:spPr>
      </p:pic>
      <p:pic>
        <p:nvPicPr>
          <p:cNvPr id="224" name="Image" descr="Image"/>
          <p:cNvPicPr>
            <a:picLocks noChangeAspect="1"/>
          </p:cNvPicPr>
          <p:nvPr/>
        </p:nvPicPr>
        <p:blipFill>
          <a:blip r:embed="rId3">
            <a:extLst/>
          </a:blip>
          <a:stretch>
            <a:fillRect/>
          </a:stretch>
        </p:blipFill>
        <p:spPr>
          <a:xfrm>
            <a:off x="7657593" y="4195418"/>
            <a:ext cx="555905" cy="555904"/>
          </a:xfrm>
          <a:prstGeom prst="rect">
            <a:avLst/>
          </a:prstGeom>
          <a:ln w="12700">
            <a:miter lim="400000"/>
          </a:ln>
        </p:spPr>
      </p:pic>
      <p:pic>
        <p:nvPicPr>
          <p:cNvPr id="225" name="Image" descr="Image"/>
          <p:cNvPicPr>
            <a:picLocks noChangeAspect="1"/>
          </p:cNvPicPr>
          <p:nvPr/>
        </p:nvPicPr>
        <p:blipFill>
          <a:blip r:embed="rId3">
            <a:extLst/>
          </a:blip>
          <a:stretch>
            <a:fillRect/>
          </a:stretch>
        </p:blipFill>
        <p:spPr>
          <a:xfrm>
            <a:off x="8571993" y="4195418"/>
            <a:ext cx="555905" cy="555904"/>
          </a:xfrm>
          <a:prstGeom prst="rect">
            <a:avLst/>
          </a:prstGeom>
          <a:ln w="12700">
            <a:miter lim="400000"/>
          </a:ln>
        </p:spPr>
      </p:pic>
      <p:sp>
        <p:nvSpPr>
          <p:cNvPr id="226" name="Line"/>
          <p:cNvSpPr/>
          <p:nvPr/>
        </p:nvSpPr>
        <p:spPr>
          <a:xfrm>
            <a:off x="9422380" y="2850868"/>
            <a:ext cx="1359459" cy="947597"/>
          </a:xfrm>
          <a:prstGeom prst="line">
            <a:avLst/>
          </a:prstGeom>
          <a:ln w="25400">
            <a:solidFill>
              <a:srgbClr val="000000"/>
            </a:solidFill>
            <a:tailEnd type="triangle"/>
          </a:ln>
        </p:spPr>
        <p:txBody>
          <a:bodyPr lIns="45718" tIns="45718" rIns="45718" bIns="45718"/>
          <a:lstStyle/>
          <a:p>
            <a:pPr/>
          </a:p>
        </p:txBody>
      </p:sp>
      <p:sp>
        <p:nvSpPr>
          <p:cNvPr id="227" name="Line"/>
          <p:cNvSpPr/>
          <p:nvPr/>
        </p:nvSpPr>
        <p:spPr>
          <a:xfrm flipV="1">
            <a:off x="9364627" y="3874664"/>
            <a:ext cx="1417174" cy="641044"/>
          </a:xfrm>
          <a:prstGeom prst="line">
            <a:avLst/>
          </a:prstGeom>
          <a:ln w="25400">
            <a:solidFill>
              <a:srgbClr val="000000"/>
            </a:solidFill>
            <a:tailEnd type="triangle"/>
          </a:ln>
        </p:spPr>
        <p:txBody>
          <a:bodyPr lIns="45718" tIns="45718" rIns="45718" bIns="45718"/>
          <a:lstStyle/>
          <a:p>
            <a:pPr/>
          </a:p>
        </p:txBody>
      </p:sp>
      <p:sp>
        <p:nvSpPr>
          <p:cNvPr id="228" name="compare"/>
          <p:cNvSpPr txBox="1"/>
          <p:nvPr/>
        </p:nvSpPr>
        <p:spPr>
          <a:xfrm>
            <a:off x="10563545" y="4165521"/>
            <a:ext cx="1268806"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compare</a:t>
            </a:r>
          </a:p>
        </p:txBody>
      </p:sp>
      <p:sp>
        <p:nvSpPr>
          <p:cNvPr id="229" name="Boolean retrieval system &lt; word indexing system"/>
          <p:cNvSpPr txBox="1"/>
          <p:nvPr/>
        </p:nvSpPr>
        <p:spPr>
          <a:xfrm>
            <a:off x="2100464" y="5828370"/>
            <a:ext cx="6664718"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Boolean retrieval system &lt; word indexing system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2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2"/>
      <p:bldP build="whole" bldLvl="1" animBg="1" rev="0" advAuto="0" spid="22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Word indexing: vector-space model"/>
          <p:cNvSpPr txBox="1"/>
          <p:nvPr>
            <p:ph type="title" idx="4294967295"/>
          </p:nvPr>
        </p:nvSpPr>
        <p:spPr>
          <a:xfrm>
            <a:off x="666260" y="503237"/>
            <a:ext cx="10550771" cy="657450"/>
          </a:xfrm>
          <a:prstGeom prst="rect">
            <a:avLst/>
          </a:prstGeom>
        </p:spPr>
        <p:txBody>
          <a:bodyPr lIns="45719" tIns="45719" rIns="45719" bIns="45719" anchor="t"/>
          <a:lstStyle/>
          <a:p>
            <a:pPr lvl="1" algn="l">
              <a:defRPr b="1" sz="3000">
                <a:solidFill>
                  <a:srgbClr val="000000"/>
                </a:solidFill>
                <a:latin typeface="Arial"/>
                <a:ea typeface="Arial"/>
                <a:cs typeface="Arial"/>
                <a:sym typeface="Arial"/>
              </a:defRPr>
            </a:pPr>
            <a:r>
              <a:t>Word indexing: vector-space model</a:t>
            </a:r>
          </a:p>
        </p:txBody>
      </p:sp>
      <p:sp>
        <p:nvSpPr>
          <p:cNvPr id="23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35" name="Image" descr="Image"/>
          <p:cNvPicPr>
            <a:picLocks noChangeAspect="1"/>
          </p:cNvPicPr>
          <p:nvPr/>
        </p:nvPicPr>
        <p:blipFill>
          <a:blip r:embed="rId3">
            <a:extLst/>
          </a:blip>
          <a:stretch>
            <a:fillRect/>
          </a:stretch>
        </p:blipFill>
        <p:spPr>
          <a:xfrm>
            <a:off x="1803400" y="1593850"/>
            <a:ext cx="4622800" cy="4229100"/>
          </a:xfrm>
          <a:prstGeom prst="rect">
            <a:avLst/>
          </a:prstGeom>
          <a:ln w="12700">
            <a:miter lim="400000"/>
          </a:ln>
        </p:spPr>
      </p:pic>
      <p:sp>
        <p:nvSpPr>
          <p:cNvPr id="236" name="Represent each document/query as a vector…"/>
          <p:cNvSpPr txBox="1"/>
          <p:nvPr>
            <p:ph type="body" sz="quarter" idx="4294967295"/>
          </p:nvPr>
        </p:nvSpPr>
        <p:spPr>
          <a:xfrm>
            <a:off x="6866855" y="2525352"/>
            <a:ext cx="4309518" cy="215996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Represent each document/query as a vector</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 similarity = cosine score between the vectors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erm frequency"/>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 frequency</a:t>
            </a:r>
          </a:p>
        </p:txBody>
      </p:sp>
      <p:sp>
        <p:nvSpPr>
          <p:cNvPr id="24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42" name="query = “the business intelligence”…"/>
          <p:cNvSpPr txBox="1"/>
          <p:nvPr/>
        </p:nvSpPr>
        <p:spPr>
          <a:xfrm>
            <a:off x="5850371" y="4912083"/>
            <a:ext cx="5590085"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query = “the business intelligence” </a:t>
            </a:r>
          </a:p>
          <a:p>
            <a:pPr marL="342900" indent="-342900">
              <a:spcBef>
                <a:spcPts val="500"/>
              </a:spcBef>
              <a:buSzPct val="100000"/>
              <a:buFont typeface="Arial"/>
              <a:buChar char="•"/>
              <a:defRPr sz="2400">
                <a:solidFill>
                  <a:srgbClr val="000000"/>
                </a:solidFill>
                <a:latin typeface="Arial"/>
                <a:ea typeface="Arial"/>
                <a:cs typeface="Arial"/>
                <a:sym typeface="Arial"/>
              </a:defRPr>
            </a:pPr>
            <a:r>
              <a:t>q = [1, 0, 1, 0, 1, 0, 0]</a:t>
            </a:r>
          </a:p>
        </p:txBody>
      </p:sp>
      <p:sp>
        <p:nvSpPr>
          <p:cNvPr id="243" name="artificial"/>
          <p:cNvSpPr txBox="1"/>
          <p:nvPr/>
        </p:nvSpPr>
        <p:spPr>
          <a:xfrm>
            <a:off x="8909492" y="1900901"/>
            <a:ext cx="805864" cy="3011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spcBef>
                <a:spcPts val="500"/>
              </a:spcBef>
              <a:defRPr sz="1500">
                <a:solidFill>
                  <a:srgbClr val="000000"/>
                </a:solidFill>
                <a:latin typeface="Arial"/>
                <a:ea typeface="Arial"/>
                <a:cs typeface="Arial"/>
                <a:sym typeface="Arial"/>
              </a:defRPr>
            </a:lvl1pPr>
          </a:lstStyle>
          <a:p>
            <a:pPr/>
            <a:r>
              <a:t>artificial</a:t>
            </a:r>
          </a:p>
        </p:txBody>
      </p:sp>
      <p:pic>
        <p:nvPicPr>
          <p:cNvPr id="244" name="latex-image-1.pdf" descr="latex-image-1.pdf"/>
          <p:cNvPicPr>
            <a:picLocks noChangeAspect="1"/>
          </p:cNvPicPr>
          <p:nvPr/>
        </p:nvPicPr>
        <p:blipFill>
          <a:blip r:embed="rId3">
            <a:extLst/>
          </a:blip>
          <a:stretch>
            <a:fillRect/>
          </a:stretch>
        </p:blipFill>
        <p:spPr>
          <a:xfrm>
            <a:off x="1653396" y="3694413"/>
            <a:ext cx="2807610" cy="301107"/>
          </a:xfrm>
          <a:prstGeom prst="rect">
            <a:avLst/>
          </a:prstGeom>
          <a:ln w="12700">
            <a:miter lim="400000"/>
          </a:ln>
        </p:spPr>
      </p:pic>
      <p:pic>
        <p:nvPicPr>
          <p:cNvPr id="245" name="latex-image-1.pdf" descr="latex-image-1.pdf"/>
          <p:cNvPicPr>
            <a:picLocks noChangeAspect="1"/>
          </p:cNvPicPr>
          <p:nvPr/>
        </p:nvPicPr>
        <p:blipFill>
          <a:blip r:embed="rId4">
            <a:extLst/>
          </a:blip>
          <a:stretch>
            <a:fillRect/>
          </a:stretch>
        </p:blipFill>
        <p:spPr>
          <a:xfrm>
            <a:off x="1587450" y="4214212"/>
            <a:ext cx="5116571" cy="319786"/>
          </a:xfrm>
          <a:prstGeom prst="rect">
            <a:avLst/>
          </a:prstGeom>
          <a:ln w="12700">
            <a:miter lim="400000"/>
          </a:ln>
        </p:spPr>
      </p:pic>
      <p:sp>
        <p:nvSpPr>
          <p:cNvPr id="246" name="Document-term matrix"/>
          <p:cNvSpPr txBox="1"/>
          <p:nvPr/>
        </p:nvSpPr>
        <p:spPr>
          <a:xfrm>
            <a:off x="4376720" y="956592"/>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sp>
        <p:nvSpPr>
          <p:cNvPr id="247" name="d1 = [0, 1, 3, 1, 0, 1, 0]…"/>
          <p:cNvSpPr txBox="1"/>
          <p:nvPr>
            <p:ph type="body" sz="quarter" idx="4294967295"/>
          </p:nvPr>
        </p:nvSpPr>
        <p:spPr>
          <a:xfrm>
            <a:off x="1109393" y="4912083"/>
            <a:ext cx="5590085" cy="180729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d1 = [0, 1, 3, 1, 0, 1, 0]</a:t>
            </a:r>
          </a:p>
          <a:p>
            <a:pPr>
              <a:spcBef>
                <a:spcPts val="500"/>
              </a:spcBef>
              <a:defRPr sz="2400">
                <a:solidFill>
                  <a:srgbClr val="000000"/>
                </a:solidFill>
                <a:latin typeface="Arial"/>
                <a:ea typeface="Arial"/>
                <a:cs typeface="Arial"/>
                <a:sym typeface="Arial"/>
              </a:defRPr>
            </a:pPr>
            <a:r>
              <a:t>d2 = [1, 0, 0, 0, 0, 0, 1]</a:t>
            </a:r>
          </a:p>
        </p:txBody>
      </p:sp>
      <p:graphicFrame>
        <p:nvGraphicFramePr>
          <p:cNvPr id="248" name="Table"/>
          <p:cNvGraphicFramePr/>
          <p:nvPr/>
        </p:nvGraphicFramePr>
        <p:xfrm>
          <a:off x="747140" y="1701869"/>
          <a:ext cx="10710420" cy="146406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375833"/>
                <a:gridCol w="1375833"/>
                <a:gridCol w="1514439"/>
                <a:gridCol w="1311006"/>
                <a:gridCol w="1389446"/>
                <a:gridCol w="1243720"/>
                <a:gridCol w="1243720"/>
                <a:gridCol w="1243720"/>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Vector space model"/>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Vector space model</a:t>
            </a:r>
          </a:p>
        </p:txBody>
      </p:sp>
      <p:sp>
        <p:nvSpPr>
          <p:cNvPr id="25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54" name="To answer the query:…"/>
          <p:cNvSpPr txBox="1"/>
          <p:nvPr/>
        </p:nvSpPr>
        <p:spPr>
          <a:xfrm>
            <a:off x="821654" y="3903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To answer the query:</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“the artificial intelligence book” </a:t>
            </a:r>
          </a:p>
          <a:p>
            <a:pPr marL="342900" indent="-342900">
              <a:spcBef>
                <a:spcPts val="500"/>
              </a:spcBef>
              <a:buSzPct val="100000"/>
              <a:buFont typeface="Arial"/>
              <a:buChar char="•"/>
              <a:defRPr sz="2400">
                <a:solidFill>
                  <a:srgbClr val="000000"/>
                </a:solidFill>
                <a:latin typeface="Arial"/>
                <a:ea typeface="Arial"/>
                <a:cs typeface="Arial"/>
                <a:sym typeface="Arial"/>
              </a:defRPr>
            </a:pPr>
            <a:r>
              <a:t>q = [1, 1, 1, 0, 1, 0, 0]</a:t>
            </a:r>
          </a:p>
        </p:txBody>
      </p:sp>
      <p:pic>
        <p:nvPicPr>
          <p:cNvPr id="255" name="latex-image-1.pdf" descr="latex-image-1.pdf"/>
          <p:cNvPicPr>
            <a:picLocks noChangeAspect="1"/>
          </p:cNvPicPr>
          <p:nvPr/>
        </p:nvPicPr>
        <p:blipFill>
          <a:blip r:embed="rId3">
            <a:extLst/>
          </a:blip>
          <a:stretch>
            <a:fillRect/>
          </a:stretch>
        </p:blipFill>
        <p:spPr>
          <a:xfrm>
            <a:off x="2770137" y="5631656"/>
            <a:ext cx="2723716" cy="657449"/>
          </a:xfrm>
          <a:prstGeom prst="rect">
            <a:avLst/>
          </a:prstGeom>
          <a:ln w="12700">
            <a:miter lim="400000"/>
          </a:ln>
        </p:spPr>
      </p:pic>
      <p:graphicFrame>
        <p:nvGraphicFramePr>
          <p:cNvPr id="256" name="Table"/>
          <p:cNvGraphicFramePr/>
          <p:nvPr/>
        </p:nvGraphicFramePr>
        <p:xfrm>
          <a:off x="632840" y="2004386"/>
          <a:ext cx="8564639" cy="146406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33086"/>
                <a:gridCol w="1433086"/>
                <a:gridCol w="1577460"/>
                <a:gridCol w="1365562"/>
                <a:gridCol w="1447266"/>
                <a:gridCol w="1295476"/>
                <a:gridCol w="1295476"/>
                <a:gridCol w="1295476"/>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
        <p:nvSpPr>
          <p:cNvPr id="257" name="Document-term matrix"/>
          <p:cNvSpPr txBox="1"/>
          <p:nvPr/>
        </p:nvSpPr>
        <p:spPr>
          <a:xfrm>
            <a:off x="4364020" y="1376287"/>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sp>
        <p:nvSpPr>
          <p:cNvPr id="258" name="d1 = [0, 1, 3, 1, 0, 1, 0]…"/>
          <p:cNvSpPr txBox="1"/>
          <p:nvPr>
            <p:ph type="body" sz="quarter" idx="4294967295"/>
          </p:nvPr>
        </p:nvSpPr>
        <p:spPr>
          <a:xfrm>
            <a:off x="6456093" y="3903579"/>
            <a:ext cx="5590085" cy="180729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d1 = [0, 1, 3, 1, 0, 1, 0]</a:t>
            </a:r>
          </a:p>
          <a:p>
            <a:pPr>
              <a:spcBef>
                <a:spcPts val="500"/>
              </a:spcBef>
              <a:defRPr sz="2400">
                <a:solidFill>
                  <a:srgbClr val="000000"/>
                </a:solidFill>
                <a:latin typeface="Arial"/>
                <a:ea typeface="Arial"/>
                <a:cs typeface="Arial"/>
                <a:sym typeface="Arial"/>
              </a:defRPr>
            </a:pPr>
            <a:r>
              <a:t>d2 = [1, 0, 0, 0, 0, 0, 1]</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Welcome to CS589"/>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Welcome to CS589</a:t>
            </a:r>
          </a:p>
        </p:txBody>
      </p:sp>
      <p:sp>
        <p:nvSpPr>
          <p:cNvPr id="5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0" name="Instructor: Susan (Xueqing) Liu…"/>
          <p:cNvSpPr txBox="1"/>
          <p:nvPr>
            <p:ph type="body" idx="4294967295"/>
          </p:nvPr>
        </p:nvSpPr>
        <p:spPr>
          <a:xfrm>
            <a:off x="600769" y="1544531"/>
            <a:ext cx="10122953" cy="4221792"/>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t>Instructor</a:t>
            </a:r>
            <a:r>
              <a:t>: Susan (Xueqing) Liu</a:t>
            </a:r>
          </a:p>
          <a:p>
            <a:pPr lvl="1" marL="800100" indent="-342900">
              <a:spcBef>
                <a:spcPts val="500"/>
              </a:spcBef>
              <a:buChar char="•"/>
              <a:defRPr sz="2400">
                <a:solidFill>
                  <a:srgbClr val="000000"/>
                </a:solidFill>
                <a:latin typeface="Arial"/>
                <a:ea typeface="Arial"/>
                <a:cs typeface="Arial"/>
                <a:sym typeface="Arial"/>
              </a:defRPr>
            </a:pPr>
            <a:r>
              <a:rPr b="1"/>
              <a:t>Email</a:t>
            </a:r>
            <a:r>
              <a:t>: </a:t>
            </a:r>
            <a:r>
              <a:rPr u="sng">
                <a:solidFill>
                  <a:srgbClr val="666666"/>
                </a:solidFill>
                <a:uFill>
                  <a:solidFill>
                    <a:srgbClr val="666666"/>
                  </a:solidFill>
                </a:uFill>
                <a:hlinkClick r:id="rId3" invalidUrl="" action="" tgtFrame="" tooltip="" history="1" highlightClick="0" endSnd="0"/>
              </a:rPr>
              <a:t>xliu127@stevens.edu</a:t>
            </a:r>
          </a:p>
          <a:p>
            <a:pPr lvl="1" marL="800100" indent="-342900">
              <a:spcBef>
                <a:spcPts val="500"/>
              </a:spcBef>
              <a:buChar char="•"/>
              <a:defRPr sz="2400">
                <a:solidFill>
                  <a:srgbClr val="000000"/>
                </a:solidFill>
                <a:latin typeface="Arial"/>
                <a:ea typeface="Arial"/>
                <a:cs typeface="Arial"/>
                <a:sym typeface="Arial"/>
              </a:defRPr>
            </a:pPr>
            <a:r>
              <a:t>Office hour (935 8556 9660): Tuesday 9:00-11:00</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t>TA</a:t>
            </a:r>
            <a:r>
              <a:t>: </a:t>
            </a:r>
          </a:p>
          <a:p>
            <a:pPr lvl="1" marL="800100" indent="-342900">
              <a:spcBef>
                <a:spcPts val="500"/>
              </a:spcBef>
              <a:buChar char="•"/>
              <a:defRPr sz="2400">
                <a:solidFill>
                  <a:srgbClr val="000000"/>
                </a:solidFill>
                <a:latin typeface="Arial"/>
                <a:ea typeface="Arial"/>
                <a:cs typeface="Arial"/>
                <a:sym typeface="Arial"/>
              </a:defRPr>
            </a:pPr>
            <a:r>
              <a:t>Huihui Liu </a:t>
            </a:r>
            <a:r>
              <a:rPr u="sng">
                <a:solidFill>
                  <a:srgbClr val="0000FF"/>
                </a:solidFill>
                <a:uFill>
                  <a:solidFill>
                    <a:srgbClr val="0000FF"/>
                  </a:solidFill>
                </a:uFill>
                <a:hlinkClick r:id="rId4" invalidUrl="" action="" tgtFrame="" tooltip="" history="1" highlightClick="0" endSnd="0"/>
              </a:rPr>
              <a:t>hliu79@stevens.edu</a:t>
            </a:r>
          </a:p>
          <a:p>
            <a:pPr lvl="1" marL="800100" indent="-342900">
              <a:spcBef>
                <a:spcPts val="500"/>
              </a:spcBef>
              <a:buChar char="•"/>
              <a:defRPr sz="2400">
                <a:solidFill>
                  <a:srgbClr val="000000"/>
                </a:solidFill>
                <a:latin typeface="Arial"/>
                <a:ea typeface="Arial"/>
                <a:cs typeface="Arial"/>
                <a:sym typeface="Arial"/>
              </a:defRPr>
            </a:pPr>
            <a:r>
              <a:t>Office hour: Friday 2:00-4:00</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F-only representations is inaccurate"/>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TF-only representations is inaccurate</a:t>
            </a:r>
          </a:p>
        </p:txBody>
      </p:sp>
      <p:sp>
        <p:nvSpPr>
          <p:cNvPr id="26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64" name="Documents are dominated by words such as “the” “a”…"/>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Documents are dominated by words such as “the” “a”</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These words do not carry any meanings, nor do they discriminate between documents</a:t>
            </a:r>
          </a:p>
        </p:txBody>
      </p:sp>
      <p:sp>
        <p:nvSpPr>
          <p:cNvPr id="265" name="q = “the artificial intelligence book”"/>
          <p:cNvSpPr txBox="1"/>
          <p:nvPr/>
        </p:nvSpPr>
        <p:spPr>
          <a:xfrm>
            <a:off x="1240754" y="36622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“the </a:t>
            </a:r>
            <a:r>
              <a:rPr b="1">
                <a:solidFill>
                  <a:srgbClr val="FF2600"/>
                </a:solidFill>
              </a:rPr>
              <a:t>artificial intelligence</a:t>
            </a:r>
            <a:r>
              <a:t> book”</a:t>
            </a:r>
          </a:p>
        </p:txBody>
      </p:sp>
      <p:sp>
        <p:nvSpPr>
          <p:cNvPr id="266" name="d1 = “the cat, the dog, and the book”…"/>
          <p:cNvSpPr txBox="1"/>
          <p:nvPr/>
        </p:nvSpPr>
        <p:spPr>
          <a:xfrm>
            <a:off x="1240754" y="44369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d1 = “the cat, the dog, and the book”</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“business </a:t>
            </a:r>
            <a:r>
              <a:rPr b="1">
                <a:solidFill>
                  <a:srgbClr val="FF2600"/>
                </a:solidFill>
              </a:rPr>
              <a:t>intelligence</a:t>
            </a:r>
            <a:r>
              <a:t>”</a:t>
            </a:r>
          </a:p>
        </p:txBody>
      </p:sp>
      <p:pic>
        <p:nvPicPr>
          <p:cNvPr id="267" name="latex-image-1.pdf" descr="latex-image-1.pdf"/>
          <p:cNvPicPr>
            <a:picLocks noChangeAspect="1"/>
          </p:cNvPicPr>
          <p:nvPr/>
        </p:nvPicPr>
        <p:blipFill>
          <a:blip r:embed="rId3">
            <a:extLst/>
          </a:blip>
          <a:stretch>
            <a:fillRect/>
          </a:stretch>
        </p:blipFill>
        <p:spPr>
          <a:xfrm>
            <a:off x="7214641" y="3705820"/>
            <a:ext cx="3609980" cy="119508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Zipf’s law distribution of words"/>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Zipf’s law distribution of words</a:t>
            </a:r>
          </a:p>
        </p:txBody>
      </p:sp>
      <p:sp>
        <p:nvSpPr>
          <p:cNvPr id="27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73" name="Image" descr="Image"/>
          <p:cNvPicPr>
            <a:picLocks noChangeAspect="1"/>
          </p:cNvPicPr>
          <p:nvPr/>
        </p:nvPicPr>
        <p:blipFill>
          <a:blip r:embed="rId3">
            <a:extLst/>
          </a:blip>
          <a:stretch>
            <a:fillRect/>
          </a:stretch>
        </p:blipFill>
        <p:spPr>
          <a:xfrm>
            <a:off x="1289605" y="952500"/>
            <a:ext cx="8675662" cy="5964517"/>
          </a:xfrm>
          <a:prstGeom prst="rect">
            <a:avLst/>
          </a:prstGeom>
          <a:ln w="12700">
            <a:miter lim="400000"/>
          </a:ln>
        </p:spPr>
      </p:pic>
      <p:pic>
        <p:nvPicPr>
          <p:cNvPr id="274" name="Image" descr="Image"/>
          <p:cNvPicPr>
            <a:picLocks noChangeAspect="1"/>
          </p:cNvPicPr>
          <p:nvPr/>
        </p:nvPicPr>
        <p:blipFill>
          <a:blip r:embed="rId4">
            <a:extLst/>
          </a:blip>
          <a:stretch>
            <a:fillRect/>
          </a:stretch>
        </p:blipFill>
        <p:spPr>
          <a:xfrm rot="5400000">
            <a:off x="4114419" y="6556132"/>
            <a:ext cx="11062816" cy="86395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top words"/>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Stop words</a:t>
            </a:r>
          </a:p>
        </p:txBody>
      </p:sp>
      <p:sp>
        <p:nvSpPr>
          <p:cNvPr id="27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80" name="Documents are dominated by words such as “the” “a”…"/>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Documents are dominated by words such as “the” “a”</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These words do not discriminate between documents</a:t>
            </a:r>
          </a:p>
        </p:txBody>
      </p:sp>
      <p:pic>
        <p:nvPicPr>
          <p:cNvPr id="281" name="Image" descr="Image"/>
          <p:cNvPicPr>
            <a:picLocks noChangeAspect="1"/>
          </p:cNvPicPr>
          <p:nvPr/>
        </p:nvPicPr>
        <p:blipFill>
          <a:blip r:embed="rId3">
            <a:extLst/>
          </a:blip>
          <a:stretch>
            <a:fillRect/>
          </a:stretch>
        </p:blipFill>
        <p:spPr>
          <a:xfrm>
            <a:off x="698500" y="1657350"/>
            <a:ext cx="10795000" cy="35433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Desiderata for a good ranking function"/>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Desiderata for a good ranking function</a:t>
            </a:r>
          </a:p>
        </p:txBody>
      </p:sp>
      <p:sp>
        <p:nvSpPr>
          <p:cNvPr id="28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87" name="q = “artificial intelligence”"/>
          <p:cNvSpPr txBox="1"/>
          <p:nvPr/>
        </p:nvSpPr>
        <p:spPr>
          <a:xfrm>
            <a:off x="799826" y="35479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a:t>
            </a:r>
            <a:r>
              <a:rPr b="1">
                <a:solidFill>
                  <a:srgbClr val="FF2600"/>
                </a:solidFill>
              </a:rPr>
              <a:t>artificial intelligence</a:t>
            </a:r>
            <a:r>
              <a:t>”</a:t>
            </a:r>
          </a:p>
        </p:txBody>
      </p:sp>
      <p:sp>
        <p:nvSpPr>
          <p:cNvPr id="288" name="d1 = ““Artificial intelligence was founded as an academic discipline in 1955, and in the years since has experienced several waves of optimism”"/>
          <p:cNvSpPr txBox="1"/>
          <p:nvPr/>
        </p:nvSpPr>
        <p:spPr>
          <a:xfrm>
            <a:off x="799826" y="4157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22325" indent="-322325" defTabSz="429768">
              <a:spcBef>
                <a:spcPts val="500"/>
              </a:spcBef>
              <a:buSzPct val="100000"/>
              <a:buFont typeface="Arial"/>
              <a:buChar char="•"/>
              <a:defRPr sz="2256">
                <a:solidFill>
                  <a:srgbClr val="000000"/>
                </a:solidFill>
                <a:latin typeface="Arial"/>
                <a:ea typeface="Arial"/>
                <a:cs typeface="Arial"/>
                <a:sym typeface="Arial"/>
              </a:defRPr>
            </a:pPr>
            <a:r>
              <a:t>d1 = ““</a:t>
            </a:r>
            <a:r>
              <a:rPr b="1">
                <a:solidFill>
                  <a:srgbClr val="FF2600"/>
                </a:solidFill>
              </a:rPr>
              <a:t>Artificial intelligence</a:t>
            </a:r>
            <a:r>
              <a:t> was founded as an academic discipline in 1955, and in the years since has experienced several waves of optimism”</a:t>
            </a:r>
          </a:p>
        </p:txBody>
      </p:sp>
      <p:sp>
        <p:nvSpPr>
          <p:cNvPr id="289" name="If a word appears everywhere, it should be penalized…"/>
          <p:cNvSpPr txBox="1"/>
          <p:nvPr>
            <p:ph type="body" sz="half" idx="4294967295"/>
          </p:nvPr>
        </p:nvSpPr>
        <p:spPr>
          <a:xfrm>
            <a:off x="830634" y="1742860"/>
            <a:ext cx="11030844" cy="2007619"/>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If a word appears everywhere, it should be penalized</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If a word appears in the same document multiple times, it’s importance should not grow linearly</a:t>
            </a:r>
          </a:p>
        </p:txBody>
      </p:sp>
      <p:sp>
        <p:nvSpPr>
          <p:cNvPr id="290" name="d2 = ““Artificial intelligence was founded as an academic discipline in 1955, artificial intelligence”"/>
          <p:cNvSpPr txBox="1"/>
          <p:nvPr/>
        </p:nvSpPr>
        <p:spPr>
          <a:xfrm>
            <a:off x="6654527" y="4157579"/>
            <a:ext cx="4737647"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22325" indent="-322325" defTabSz="429768">
              <a:spcBef>
                <a:spcPts val="500"/>
              </a:spcBef>
              <a:buSzPct val="100000"/>
              <a:buFont typeface="Arial"/>
              <a:buChar char="•"/>
              <a:defRPr sz="2256">
                <a:solidFill>
                  <a:srgbClr val="000000"/>
                </a:solidFill>
                <a:latin typeface="Arial"/>
                <a:ea typeface="Arial"/>
                <a:cs typeface="Arial"/>
                <a:sym typeface="Arial"/>
              </a:defRPr>
            </a:pPr>
            <a:r>
              <a:t>d2 = ““</a:t>
            </a:r>
            <a:r>
              <a:rPr b="1">
                <a:solidFill>
                  <a:srgbClr val="FF2600"/>
                </a:solidFill>
              </a:rPr>
              <a:t>Artificial intelligence</a:t>
            </a:r>
            <a:r>
              <a:t> was founded as an academic discipline in 1955, </a:t>
            </a:r>
            <a:r>
              <a:rPr b="1">
                <a:solidFill>
                  <a:srgbClr val="FF2600"/>
                </a:solidFill>
              </a:rPr>
              <a:t>artificial intelligence</a:t>
            </a:r>
            <a:r>
              <a:t>”</a:t>
            </a:r>
          </a:p>
        </p:txBody>
      </p:sp>
      <p:sp>
        <p:nvSpPr>
          <p:cNvPr id="291" name="d2 is not twice more relevant than d1"/>
          <p:cNvSpPr txBox="1"/>
          <p:nvPr/>
        </p:nvSpPr>
        <p:spPr>
          <a:xfrm>
            <a:off x="3065664" y="6021349"/>
            <a:ext cx="5010419"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d2 is not twice more relevant than d1</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Inverse-document frequency"/>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Inverse-document frequency</a:t>
            </a:r>
          </a:p>
        </p:txBody>
      </p:sp>
      <p:sp>
        <p:nvSpPr>
          <p:cNvPr id="29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97" name="Inverse-document frequency: penalizing a word’s TF based on its document frequency"/>
          <p:cNvSpPr txBox="1"/>
          <p:nvPr>
            <p:ph type="body" sz="quarter" idx="4294967295"/>
          </p:nvPr>
        </p:nvSpPr>
        <p:spPr>
          <a:xfrm>
            <a:off x="681954" y="1742860"/>
            <a:ext cx="10840047" cy="1283273"/>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solidFill>
                  <a:srgbClr val="0433FF"/>
                </a:solidFill>
              </a:rPr>
              <a:t>Inverse-document frequency</a:t>
            </a:r>
            <a:r>
              <a:t>: penalizing a word’s TF based on its document frequency</a:t>
            </a:r>
          </a:p>
        </p:txBody>
      </p:sp>
      <p:pic>
        <p:nvPicPr>
          <p:cNvPr id="298" name="latex-image-1.pdf" descr="latex-image-1.pdf"/>
          <p:cNvPicPr>
            <a:picLocks noChangeAspect="1"/>
          </p:cNvPicPr>
          <p:nvPr/>
        </p:nvPicPr>
        <p:blipFill>
          <a:blip r:embed="rId3">
            <a:extLst/>
          </a:blip>
          <a:stretch>
            <a:fillRect/>
          </a:stretch>
        </p:blipFill>
        <p:spPr>
          <a:xfrm>
            <a:off x="1321097" y="2837507"/>
            <a:ext cx="3136204" cy="317917"/>
          </a:xfrm>
          <a:prstGeom prst="rect">
            <a:avLst/>
          </a:prstGeom>
          <a:ln w="12700">
            <a:miter lim="400000"/>
          </a:ln>
        </p:spPr>
      </p:pic>
      <p:pic>
        <p:nvPicPr>
          <p:cNvPr id="299" name="latex-image-1.pdf" descr="latex-image-1.pdf"/>
          <p:cNvPicPr>
            <a:picLocks noChangeAspect="1"/>
          </p:cNvPicPr>
          <p:nvPr/>
        </p:nvPicPr>
        <p:blipFill>
          <a:blip r:embed="rId4">
            <a:extLst/>
          </a:blip>
          <a:stretch>
            <a:fillRect/>
          </a:stretch>
        </p:blipFill>
        <p:spPr>
          <a:xfrm>
            <a:off x="1267767" y="3591520"/>
            <a:ext cx="4131991" cy="325979"/>
          </a:xfrm>
          <a:prstGeom prst="rect">
            <a:avLst/>
          </a:prstGeom>
          <a:ln w="12700">
            <a:miter lim="400000"/>
          </a:ln>
        </p:spPr>
      </p:pic>
      <p:sp>
        <p:nvSpPr>
          <p:cNvPr id="300" name="q = “the artificial intelligence book”"/>
          <p:cNvSpPr txBox="1"/>
          <p:nvPr/>
        </p:nvSpPr>
        <p:spPr>
          <a:xfrm>
            <a:off x="5914354" y="2633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“the </a:t>
            </a:r>
            <a:r>
              <a:rPr b="1">
                <a:solidFill>
                  <a:srgbClr val="FF2600"/>
                </a:solidFill>
              </a:rPr>
              <a:t>artificial intelligence</a:t>
            </a:r>
            <a:r>
              <a:t> book”</a:t>
            </a:r>
          </a:p>
        </p:txBody>
      </p:sp>
      <p:sp>
        <p:nvSpPr>
          <p:cNvPr id="301" name="d1 = “the cat, the doc, and the book”…"/>
          <p:cNvSpPr txBox="1"/>
          <p:nvPr/>
        </p:nvSpPr>
        <p:spPr>
          <a:xfrm>
            <a:off x="5914354" y="34082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d1 = “the cat, the doc, and the book”</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“business </a:t>
            </a:r>
            <a:r>
              <a:rPr b="1">
                <a:solidFill>
                  <a:srgbClr val="FF2600"/>
                </a:solidFill>
              </a:rPr>
              <a:t>intelligence</a:t>
            </a:r>
            <a:r>
              <a:t>”</a:t>
            </a:r>
          </a:p>
        </p:txBody>
      </p:sp>
      <p:pic>
        <p:nvPicPr>
          <p:cNvPr id="302" name="latex-image-1.pdf" descr="latex-image-1.pdf"/>
          <p:cNvPicPr>
            <a:picLocks noChangeAspect="1"/>
          </p:cNvPicPr>
          <p:nvPr/>
        </p:nvPicPr>
        <p:blipFill>
          <a:blip r:embed="rId5">
            <a:extLst/>
          </a:blip>
          <a:stretch>
            <a:fillRect/>
          </a:stretch>
        </p:blipFill>
        <p:spPr>
          <a:xfrm>
            <a:off x="3140323" y="4803179"/>
            <a:ext cx="4566678" cy="1283273"/>
          </a:xfrm>
          <a:prstGeom prst="rect">
            <a:avLst/>
          </a:prstGeom>
          <a:ln w="12700">
            <a:miter lim="400000"/>
          </a:ln>
        </p:spPr>
      </p:pic>
      <p:sp>
        <p:nvSpPr>
          <p:cNvPr id="303" name="TF-IDF weighting"/>
          <p:cNvSpPr txBox="1"/>
          <p:nvPr/>
        </p:nvSpPr>
        <p:spPr>
          <a:xfrm>
            <a:off x="725303" y="4743344"/>
            <a:ext cx="2266909"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TF-IDF weighting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erm frequency reweighing"/>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 frequency reweighing</a:t>
            </a:r>
          </a:p>
        </p:txBody>
      </p:sp>
      <p:sp>
        <p:nvSpPr>
          <p:cNvPr id="30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09" name="Term frequency reweighing: penalizing a word’s TF based on the TF itself…"/>
          <p:cNvSpPr txBox="1"/>
          <p:nvPr>
            <p:ph type="body" sz="half" idx="4294967295"/>
          </p:nvPr>
        </p:nvSpPr>
        <p:spPr>
          <a:xfrm>
            <a:off x="830634" y="1742860"/>
            <a:ext cx="11030844" cy="2007619"/>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solidFill>
                  <a:srgbClr val="0433FF"/>
                </a:solidFill>
              </a:rPr>
              <a:t>Term frequency reweighing</a:t>
            </a:r>
            <a:r>
              <a:t>: penalizing a word’s TF based on the TF itself</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If a word appears in the same document multiple times, it’s importance should not grow linearly</a:t>
            </a:r>
          </a:p>
        </p:txBody>
      </p:sp>
      <p:pic>
        <p:nvPicPr>
          <p:cNvPr id="310" name="latex-image-1.pdf" descr="latex-image-1.pdf"/>
          <p:cNvPicPr>
            <a:picLocks noChangeAspect="1"/>
          </p:cNvPicPr>
          <p:nvPr/>
        </p:nvPicPr>
        <p:blipFill>
          <a:blip r:embed="rId3">
            <a:extLst/>
          </a:blip>
          <a:stretch>
            <a:fillRect/>
          </a:stretch>
        </p:blipFill>
        <p:spPr>
          <a:xfrm>
            <a:off x="3460992" y="4941677"/>
            <a:ext cx="5807445" cy="824235"/>
          </a:xfrm>
          <a:prstGeom prst="rect">
            <a:avLst/>
          </a:prstGeom>
          <a:ln w="12700">
            <a:miter lim="400000"/>
          </a:ln>
        </p:spPr>
      </p:pic>
      <p:pic>
        <p:nvPicPr>
          <p:cNvPr id="311" name="latex-image-1.pdf" descr="latex-image-1.pdf"/>
          <p:cNvPicPr>
            <a:picLocks noChangeAspect="1"/>
          </p:cNvPicPr>
          <p:nvPr/>
        </p:nvPicPr>
        <p:blipFill>
          <a:blip r:embed="rId4">
            <a:extLst/>
          </a:blip>
          <a:stretch>
            <a:fillRect/>
          </a:stretch>
        </p:blipFill>
        <p:spPr>
          <a:xfrm>
            <a:off x="3495497" y="3995689"/>
            <a:ext cx="4542463" cy="637279"/>
          </a:xfrm>
          <a:prstGeom prst="rect">
            <a:avLst/>
          </a:prstGeom>
          <a:ln w="12700">
            <a:miter lim="400000"/>
          </a:ln>
        </p:spPr>
      </p:pic>
      <p:sp>
        <p:nvSpPr>
          <p:cNvPr id="312" name="Max TF normalization"/>
          <p:cNvSpPr txBox="1"/>
          <p:nvPr/>
        </p:nvSpPr>
        <p:spPr>
          <a:xfrm>
            <a:off x="1182503" y="4095171"/>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Max TF normalization</a:t>
            </a:r>
          </a:p>
        </p:txBody>
      </p:sp>
      <p:sp>
        <p:nvSpPr>
          <p:cNvPr id="313" name="Log scale normalization"/>
          <p:cNvSpPr txBox="1"/>
          <p:nvPr/>
        </p:nvSpPr>
        <p:spPr>
          <a:xfrm>
            <a:off x="1182503" y="5055977"/>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Log scale normalization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Term-frequency reweighing"/>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Term-frequency reweighing</a:t>
            </a:r>
          </a:p>
        </p:txBody>
      </p:sp>
      <p:sp>
        <p:nvSpPr>
          <p:cNvPr id="31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19" name="Logarithmic normalization"/>
          <p:cNvSpPr txBox="1"/>
          <p:nvPr>
            <p:ph type="body" sz="quarter" idx="4294967295"/>
          </p:nvPr>
        </p:nvSpPr>
        <p:spPr>
          <a:xfrm>
            <a:off x="681954" y="1742860"/>
            <a:ext cx="10840047" cy="1283273"/>
          </a:xfrm>
          <a:prstGeom prst="rect">
            <a:avLst/>
          </a:prstGeom>
        </p:spPr>
        <p:txBody>
          <a:bodyPr lIns="45719" tIns="45719" rIns="45719" bIns="45719"/>
          <a:lstStyle>
            <a:lvl1pPr>
              <a:spcBef>
                <a:spcPts val="500"/>
              </a:spcBef>
              <a:defRPr b="1" sz="2400">
                <a:solidFill>
                  <a:srgbClr val="0433FF"/>
                </a:solidFill>
                <a:latin typeface="Arial"/>
                <a:ea typeface="Arial"/>
                <a:cs typeface="Arial"/>
                <a:sym typeface="Arial"/>
              </a:defRPr>
            </a:lvl1pPr>
          </a:lstStyle>
          <a:p>
            <a:pPr>
              <a:defRPr b="0">
                <a:solidFill>
                  <a:srgbClr val="000000"/>
                </a:solidFill>
              </a:defRPr>
            </a:pPr>
            <a:r>
              <a:rPr b="1">
                <a:solidFill>
                  <a:srgbClr val="0433FF"/>
                </a:solidFill>
              </a:rPr>
              <a:t>Logarithmic normalization</a:t>
            </a:r>
          </a:p>
        </p:txBody>
      </p:sp>
      <p:pic>
        <p:nvPicPr>
          <p:cNvPr id="320" name="latex-image-1.pdf" descr="latex-image-1.pdf"/>
          <p:cNvPicPr>
            <a:picLocks noChangeAspect="1"/>
          </p:cNvPicPr>
          <p:nvPr/>
        </p:nvPicPr>
        <p:blipFill>
          <a:blip r:embed="rId3">
            <a:extLst/>
          </a:blip>
          <a:stretch>
            <a:fillRect/>
          </a:stretch>
        </p:blipFill>
        <p:spPr>
          <a:xfrm>
            <a:off x="3740392" y="2630277"/>
            <a:ext cx="5807445" cy="824235"/>
          </a:xfrm>
          <a:prstGeom prst="rect">
            <a:avLst/>
          </a:prstGeom>
          <a:ln w="12700">
            <a:miter lim="400000"/>
          </a:ln>
        </p:spPr>
      </p:pic>
      <p:sp>
        <p:nvSpPr>
          <p:cNvPr id="321" name="Log scale normalization"/>
          <p:cNvSpPr txBox="1"/>
          <p:nvPr/>
        </p:nvSpPr>
        <p:spPr>
          <a:xfrm>
            <a:off x="1461903" y="2744577"/>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Log scale normalization</a:t>
            </a:r>
          </a:p>
        </p:txBody>
      </p:sp>
      <p:sp>
        <p:nvSpPr>
          <p:cNvPr id="322" name="q = “the artificial intelligence book”"/>
          <p:cNvSpPr txBox="1"/>
          <p:nvPr/>
        </p:nvSpPr>
        <p:spPr>
          <a:xfrm>
            <a:off x="5952454" y="38781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“the </a:t>
            </a:r>
            <a:r>
              <a:rPr b="1">
                <a:solidFill>
                  <a:srgbClr val="FF2600"/>
                </a:solidFill>
              </a:rPr>
              <a:t>artificial intelligence</a:t>
            </a:r>
            <a:r>
              <a:t> book”</a:t>
            </a:r>
          </a:p>
        </p:txBody>
      </p:sp>
      <p:sp>
        <p:nvSpPr>
          <p:cNvPr id="323" name="d1 = “the cat, the doc, and the book”…"/>
          <p:cNvSpPr txBox="1"/>
          <p:nvPr/>
        </p:nvSpPr>
        <p:spPr>
          <a:xfrm>
            <a:off x="5952454" y="46020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d1 = “the cat, the doc, and the book”</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“business </a:t>
            </a:r>
            <a:r>
              <a:rPr b="1">
                <a:solidFill>
                  <a:srgbClr val="FF2600"/>
                </a:solidFill>
              </a:rPr>
              <a:t>intelligence</a:t>
            </a:r>
            <a:r>
              <a:t>”</a:t>
            </a:r>
          </a:p>
        </p:txBody>
      </p:sp>
      <p:pic>
        <p:nvPicPr>
          <p:cNvPr id="324" name="latex-image-1.pdf" descr="latex-image-1.pdf"/>
          <p:cNvPicPr>
            <a:picLocks noChangeAspect="1"/>
          </p:cNvPicPr>
          <p:nvPr/>
        </p:nvPicPr>
        <p:blipFill>
          <a:blip r:embed="rId4">
            <a:extLst/>
          </a:blip>
          <a:stretch>
            <a:fillRect/>
          </a:stretch>
        </p:blipFill>
        <p:spPr>
          <a:xfrm>
            <a:off x="616174" y="4100958"/>
            <a:ext cx="3651762" cy="69231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28" name="Retrieving short documents vs. retrieving long documents"/>
          <p:cNvSpPr txBox="1"/>
          <p:nvPr>
            <p:ph type="title" idx="4294967295"/>
          </p:nvPr>
        </p:nvSpPr>
        <p:spPr>
          <a:xfrm>
            <a:off x="386860" y="528637"/>
            <a:ext cx="10964265" cy="738263"/>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Retrieving short documents vs. retrieving long documents</a:t>
            </a:r>
          </a:p>
        </p:txBody>
      </p:sp>
      <p:sp>
        <p:nvSpPr>
          <p:cNvPr id="329"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30" name="The difference between retrieving short documents and long documents…"/>
          <p:cNvSpPr txBox="1"/>
          <p:nvPr>
            <p:ph type="body" sz="half" idx="4294967295"/>
          </p:nvPr>
        </p:nvSpPr>
        <p:spPr>
          <a:xfrm>
            <a:off x="681954" y="1319968"/>
            <a:ext cx="10964265" cy="167662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difference between retrieving short documents and long documents</a:t>
            </a:r>
          </a:p>
          <a:p>
            <a:pPr lvl="1" marL="800100" indent="-342900">
              <a:spcBef>
                <a:spcPts val="500"/>
              </a:spcBef>
              <a:buChar char="•"/>
              <a:defRPr sz="2400">
                <a:solidFill>
                  <a:srgbClr val="000000"/>
                </a:solidFill>
                <a:latin typeface="Arial"/>
                <a:ea typeface="Arial"/>
                <a:cs typeface="Arial"/>
                <a:sym typeface="Arial"/>
              </a:defRPr>
            </a:pPr>
            <a:r>
              <a:t>Longer documents cover more topics, so the query may match a small subset of the vocabulary</a:t>
            </a:r>
          </a:p>
          <a:p>
            <a:pPr lvl="1" marL="800100" indent="-342900">
              <a:spcBef>
                <a:spcPts val="500"/>
              </a:spcBef>
              <a:buChar char="•"/>
              <a:defRPr sz="2400">
                <a:solidFill>
                  <a:srgbClr val="000000"/>
                </a:solidFill>
                <a:latin typeface="Arial"/>
                <a:ea typeface="Arial"/>
                <a:cs typeface="Arial"/>
                <a:sym typeface="Arial"/>
              </a:defRPr>
            </a:pPr>
            <a:r>
              <a:t>Longer documents need to be considered differently</a:t>
            </a:r>
          </a:p>
        </p:txBody>
      </p:sp>
      <p:sp>
        <p:nvSpPr>
          <p:cNvPr id="331" name="d1 = “artificial intelligence book”"/>
          <p:cNvSpPr txBox="1"/>
          <p:nvPr/>
        </p:nvSpPr>
        <p:spPr>
          <a:xfrm>
            <a:off x="1521583" y="4339797"/>
            <a:ext cx="239949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000000"/>
                </a:solidFill>
                <a:latin typeface="Arial"/>
                <a:ea typeface="Arial"/>
                <a:cs typeface="Arial"/>
                <a:sym typeface="Arial"/>
              </a:defRPr>
            </a:pPr>
            <a:r>
              <a:t>d1 = “</a:t>
            </a:r>
            <a:r>
              <a:rPr b="1">
                <a:solidFill>
                  <a:srgbClr val="FF2600"/>
                </a:solidFill>
              </a:rPr>
              <a:t>artificial intelligence</a:t>
            </a:r>
            <a:r>
              <a:t> book” </a:t>
            </a:r>
          </a:p>
        </p:txBody>
      </p:sp>
      <p:sp>
        <p:nvSpPr>
          <p:cNvPr id="332" name="q = “artificial intelligence”"/>
          <p:cNvSpPr txBox="1"/>
          <p:nvPr/>
        </p:nvSpPr>
        <p:spPr>
          <a:xfrm>
            <a:off x="4605321" y="3676562"/>
            <a:ext cx="3332791"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rPr>
                <a:solidFill>
                  <a:srgbClr val="000000"/>
                </a:solidFill>
              </a:rPr>
              <a:t>q = </a:t>
            </a:r>
            <a:r>
              <a:t>“artificial intelligence” </a:t>
            </a:r>
          </a:p>
        </p:txBody>
      </p:sp>
      <p:sp>
        <p:nvSpPr>
          <p:cNvPr id="333" name="d2 = “Artificial intelligence was founded as an academic discipline in 1955, and in the years since has experienced several waves of optimism “"/>
          <p:cNvSpPr txBox="1"/>
          <p:nvPr/>
        </p:nvSpPr>
        <p:spPr>
          <a:xfrm>
            <a:off x="6474583" y="4276297"/>
            <a:ext cx="4259148" cy="11507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000000"/>
                </a:solidFill>
                <a:latin typeface="Arial"/>
                <a:ea typeface="Arial"/>
                <a:cs typeface="Arial"/>
                <a:sym typeface="Arial"/>
              </a:defRPr>
            </a:pPr>
            <a:r>
              <a:t>d2 = “</a:t>
            </a:r>
            <a:r>
              <a:rPr b="1">
                <a:solidFill>
                  <a:srgbClr val="FF2600"/>
                </a:solidFill>
              </a:rPr>
              <a:t>Artificial intelligence</a:t>
            </a:r>
            <a:r>
              <a:t> was founded as an academic discipline in 1955, and in the years since has experienced several waves of optimism “</a:t>
            </a:r>
          </a:p>
        </p:txBody>
      </p:sp>
      <p:pic>
        <p:nvPicPr>
          <p:cNvPr id="334" name="latex-image-1.pdf" descr="latex-image-1.pdf"/>
          <p:cNvPicPr>
            <a:picLocks noChangeAspect="1"/>
          </p:cNvPicPr>
          <p:nvPr/>
        </p:nvPicPr>
        <p:blipFill>
          <a:blip r:embed="rId3">
            <a:extLst/>
          </a:blip>
          <a:stretch>
            <a:fillRect/>
          </a:stretch>
        </p:blipFill>
        <p:spPr>
          <a:xfrm>
            <a:off x="3639939" y="5906988"/>
            <a:ext cx="3859504" cy="3552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3" grpId="3"/>
      <p:bldP build="whole" bldLvl="1" animBg="1" rev="0" advAuto="0" spid="332" grpId="2"/>
      <p:bldP build="whole" bldLvl="1" animBg="1" rev="0" advAuto="0" spid="331"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etrieving short documents vs. retrieving long documents"/>
          <p:cNvSpPr txBox="1"/>
          <p:nvPr>
            <p:ph type="title" idx="4294967295"/>
          </p:nvPr>
        </p:nvSpPr>
        <p:spPr>
          <a:xfrm>
            <a:off x="386860" y="528637"/>
            <a:ext cx="10964265" cy="738263"/>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Retrieving short documents vs. retrieving long documents</a:t>
            </a:r>
          </a:p>
        </p:txBody>
      </p:sp>
      <p:sp>
        <p:nvSpPr>
          <p:cNvPr id="33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40" name="The difference between retrieving short documents and long documents…"/>
          <p:cNvSpPr txBox="1"/>
          <p:nvPr>
            <p:ph type="body" sz="half" idx="4294967295"/>
          </p:nvPr>
        </p:nvSpPr>
        <p:spPr>
          <a:xfrm>
            <a:off x="681954" y="1319968"/>
            <a:ext cx="10964265" cy="167662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difference between retrieving short documents and long documents</a:t>
            </a:r>
          </a:p>
          <a:p>
            <a:pPr lvl="1" marL="800100" indent="-342900">
              <a:spcBef>
                <a:spcPts val="500"/>
              </a:spcBef>
              <a:buChar char="•"/>
              <a:defRPr sz="2400">
                <a:solidFill>
                  <a:srgbClr val="000000"/>
                </a:solidFill>
                <a:latin typeface="Arial"/>
                <a:ea typeface="Arial"/>
                <a:cs typeface="Arial"/>
                <a:sym typeface="Arial"/>
              </a:defRPr>
            </a:pPr>
            <a:r>
              <a:t>Longer documents cover more topics, so the query may match a small subset of the vocabulary</a:t>
            </a:r>
          </a:p>
          <a:p>
            <a:pPr lvl="1" marL="800100" indent="-342900">
              <a:spcBef>
                <a:spcPts val="500"/>
              </a:spcBef>
              <a:buChar char="•"/>
              <a:defRPr sz="2400">
                <a:solidFill>
                  <a:srgbClr val="000000"/>
                </a:solidFill>
                <a:latin typeface="Arial"/>
                <a:ea typeface="Arial"/>
                <a:cs typeface="Arial"/>
                <a:sym typeface="Arial"/>
              </a:defRPr>
            </a:pPr>
            <a:r>
              <a:t>Longer documents need to be considered differently</a:t>
            </a:r>
          </a:p>
        </p:txBody>
      </p:sp>
      <p:sp>
        <p:nvSpPr>
          <p:cNvPr id="341" name="Line"/>
          <p:cNvSpPr/>
          <p:nvPr/>
        </p:nvSpPr>
        <p:spPr>
          <a:xfrm>
            <a:off x="3403600" y="4622800"/>
            <a:ext cx="6415778" cy="0"/>
          </a:xfrm>
          <a:prstGeom prst="line">
            <a:avLst/>
          </a:prstGeom>
          <a:ln w="25400">
            <a:solidFill>
              <a:schemeClr val="accent1"/>
            </a:solidFill>
            <a:tailEnd type="triangle"/>
          </a:ln>
        </p:spPr>
        <p:txBody>
          <a:bodyPr lIns="45718" tIns="45718" rIns="45718" bIns="45718"/>
          <a:lstStyle/>
          <a:p>
            <a:pPr/>
          </a:p>
        </p:txBody>
      </p:sp>
      <p:sp>
        <p:nvSpPr>
          <p:cNvPr id="342" name="Line"/>
          <p:cNvSpPr/>
          <p:nvPr/>
        </p:nvSpPr>
        <p:spPr>
          <a:xfrm flipV="1">
            <a:off x="3429000" y="3316632"/>
            <a:ext cx="0" cy="1318869"/>
          </a:xfrm>
          <a:prstGeom prst="line">
            <a:avLst/>
          </a:prstGeom>
          <a:ln w="25400">
            <a:solidFill>
              <a:schemeClr val="accent1"/>
            </a:solidFill>
            <a:tailEnd type="triangle"/>
          </a:ln>
        </p:spPr>
        <p:txBody>
          <a:bodyPr lIns="45718" tIns="45718" rIns="45718" bIns="45718"/>
          <a:lstStyle/>
          <a:p>
            <a:pPr/>
          </a:p>
        </p:txBody>
      </p:sp>
      <p:sp>
        <p:nvSpPr>
          <p:cNvPr id="343" name="Rectangle"/>
          <p:cNvSpPr/>
          <p:nvPr/>
        </p:nvSpPr>
        <p:spPr>
          <a:xfrm>
            <a:off x="4737100" y="4105993"/>
            <a:ext cx="121921" cy="505074"/>
          </a:xfrm>
          <a:prstGeom prst="rect">
            <a:avLst/>
          </a:prstGeom>
          <a:solidFill>
            <a:srgbClr val="0433FF"/>
          </a:solidFill>
          <a:ln w="12700">
            <a:miter lim="400000"/>
          </a:ln>
        </p:spPr>
        <p:txBody>
          <a:bodyPr lIns="45718" tIns="45718" rIns="45718" bIns="45718" anchor="ctr"/>
          <a:lstStyle/>
          <a:p>
            <a:pPr/>
          </a:p>
        </p:txBody>
      </p:sp>
      <p:sp>
        <p:nvSpPr>
          <p:cNvPr id="344" name="Rectangle"/>
          <p:cNvSpPr/>
          <p:nvPr/>
        </p:nvSpPr>
        <p:spPr>
          <a:xfrm>
            <a:off x="5283200" y="4255838"/>
            <a:ext cx="121921" cy="355229"/>
          </a:xfrm>
          <a:prstGeom prst="rect">
            <a:avLst/>
          </a:prstGeom>
          <a:solidFill>
            <a:srgbClr val="0433FF"/>
          </a:solidFill>
          <a:ln w="12700">
            <a:miter lim="400000"/>
          </a:ln>
        </p:spPr>
        <p:txBody>
          <a:bodyPr lIns="45718" tIns="45718" rIns="45718" bIns="45718" anchor="ctr"/>
          <a:lstStyle/>
          <a:p>
            <a:pPr/>
          </a:p>
        </p:txBody>
      </p:sp>
      <p:sp>
        <p:nvSpPr>
          <p:cNvPr id="345" name="Rectangle"/>
          <p:cNvSpPr/>
          <p:nvPr/>
        </p:nvSpPr>
        <p:spPr>
          <a:xfrm>
            <a:off x="7198359" y="4255838"/>
            <a:ext cx="121921" cy="355229"/>
          </a:xfrm>
          <a:prstGeom prst="rect">
            <a:avLst/>
          </a:prstGeom>
          <a:solidFill>
            <a:srgbClr val="0433FF"/>
          </a:solidFill>
          <a:ln w="12700">
            <a:miter lim="400000"/>
          </a:ln>
        </p:spPr>
        <p:txBody>
          <a:bodyPr lIns="45718" tIns="45718" rIns="45718" bIns="45718" anchor="ctr"/>
          <a:lstStyle/>
          <a:p>
            <a:pPr/>
          </a:p>
        </p:txBody>
      </p:sp>
      <p:sp>
        <p:nvSpPr>
          <p:cNvPr id="346" name="Rectangle"/>
          <p:cNvSpPr/>
          <p:nvPr/>
        </p:nvSpPr>
        <p:spPr>
          <a:xfrm>
            <a:off x="8798559" y="4255838"/>
            <a:ext cx="121921" cy="355229"/>
          </a:xfrm>
          <a:prstGeom prst="rect">
            <a:avLst/>
          </a:prstGeom>
          <a:solidFill>
            <a:srgbClr val="0433FF"/>
          </a:solidFill>
          <a:ln w="12700">
            <a:miter lim="400000"/>
          </a:ln>
        </p:spPr>
        <p:txBody>
          <a:bodyPr lIns="45718" tIns="45718" rIns="45718" bIns="45718" anchor="ctr"/>
          <a:lstStyle/>
          <a:p>
            <a:pPr/>
          </a:p>
        </p:txBody>
      </p:sp>
      <p:sp>
        <p:nvSpPr>
          <p:cNvPr id="347" name="Line"/>
          <p:cNvSpPr/>
          <p:nvPr/>
        </p:nvSpPr>
        <p:spPr>
          <a:xfrm>
            <a:off x="3395979" y="6147406"/>
            <a:ext cx="6415779" cy="1"/>
          </a:xfrm>
          <a:prstGeom prst="line">
            <a:avLst/>
          </a:prstGeom>
          <a:ln w="25400">
            <a:solidFill>
              <a:schemeClr val="accent1"/>
            </a:solidFill>
            <a:tailEnd type="triangle"/>
          </a:ln>
        </p:spPr>
        <p:txBody>
          <a:bodyPr lIns="45718" tIns="45718" rIns="45718" bIns="45718"/>
          <a:lstStyle/>
          <a:p>
            <a:pPr/>
          </a:p>
        </p:txBody>
      </p:sp>
      <p:sp>
        <p:nvSpPr>
          <p:cNvPr id="348" name="Line"/>
          <p:cNvSpPr/>
          <p:nvPr/>
        </p:nvSpPr>
        <p:spPr>
          <a:xfrm flipV="1">
            <a:off x="3421379" y="4841239"/>
            <a:ext cx="1" cy="1318869"/>
          </a:xfrm>
          <a:prstGeom prst="line">
            <a:avLst/>
          </a:prstGeom>
          <a:ln w="25400">
            <a:solidFill>
              <a:schemeClr val="accent1"/>
            </a:solidFill>
            <a:tailEnd type="triangle"/>
          </a:ln>
        </p:spPr>
        <p:txBody>
          <a:bodyPr lIns="45718" tIns="45718" rIns="45718" bIns="45718"/>
          <a:lstStyle/>
          <a:p>
            <a:pPr/>
          </a:p>
        </p:txBody>
      </p:sp>
      <p:sp>
        <p:nvSpPr>
          <p:cNvPr id="349" name="Rectangle"/>
          <p:cNvSpPr/>
          <p:nvPr/>
        </p:nvSpPr>
        <p:spPr>
          <a:xfrm>
            <a:off x="4292600" y="5642319"/>
            <a:ext cx="121921" cy="505074"/>
          </a:xfrm>
          <a:prstGeom prst="rect">
            <a:avLst/>
          </a:prstGeom>
          <a:solidFill>
            <a:srgbClr val="0433FF"/>
          </a:solidFill>
          <a:ln w="12700">
            <a:miter lim="400000"/>
          </a:ln>
        </p:spPr>
        <p:txBody>
          <a:bodyPr lIns="45718" tIns="45718" rIns="45718" bIns="45718" anchor="ctr"/>
          <a:lstStyle/>
          <a:p>
            <a:pPr/>
          </a:p>
        </p:txBody>
      </p:sp>
      <p:sp>
        <p:nvSpPr>
          <p:cNvPr id="350" name="Rectangle"/>
          <p:cNvSpPr/>
          <p:nvPr/>
        </p:nvSpPr>
        <p:spPr>
          <a:xfrm>
            <a:off x="4838700" y="5792164"/>
            <a:ext cx="121921" cy="355229"/>
          </a:xfrm>
          <a:prstGeom prst="rect">
            <a:avLst/>
          </a:prstGeom>
          <a:solidFill>
            <a:srgbClr val="0433FF"/>
          </a:solidFill>
          <a:ln w="12700">
            <a:miter lim="400000"/>
          </a:ln>
        </p:spPr>
        <p:txBody>
          <a:bodyPr lIns="45718" tIns="45718" rIns="45718" bIns="45718" anchor="ctr"/>
          <a:lstStyle/>
          <a:p>
            <a:pPr/>
          </a:p>
        </p:txBody>
      </p:sp>
      <p:sp>
        <p:nvSpPr>
          <p:cNvPr id="351" name="Rectangle"/>
          <p:cNvSpPr/>
          <p:nvPr/>
        </p:nvSpPr>
        <p:spPr>
          <a:xfrm>
            <a:off x="6753859" y="5792164"/>
            <a:ext cx="121921" cy="355229"/>
          </a:xfrm>
          <a:prstGeom prst="rect">
            <a:avLst/>
          </a:prstGeom>
          <a:solidFill>
            <a:srgbClr val="0433FF"/>
          </a:solidFill>
          <a:ln w="12700">
            <a:miter lim="400000"/>
          </a:ln>
        </p:spPr>
        <p:txBody>
          <a:bodyPr lIns="45718" tIns="45718" rIns="45718" bIns="45718" anchor="ctr"/>
          <a:lstStyle/>
          <a:p>
            <a:pPr/>
          </a:p>
        </p:txBody>
      </p:sp>
      <p:sp>
        <p:nvSpPr>
          <p:cNvPr id="352" name="Rectangle"/>
          <p:cNvSpPr/>
          <p:nvPr/>
        </p:nvSpPr>
        <p:spPr>
          <a:xfrm>
            <a:off x="8354059" y="5792164"/>
            <a:ext cx="121921" cy="355229"/>
          </a:xfrm>
          <a:prstGeom prst="rect">
            <a:avLst/>
          </a:prstGeom>
          <a:solidFill>
            <a:srgbClr val="0433FF"/>
          </a:solidFill>
          <a:ln w="12700">
            <a:miter lim="400000"/>
          </a:ln>
        </p:spPr>
        <p:txBody>
          <a:bodyPr lIns="45718" tIns="45718" rIns="45718" bIns="45718" anchor="ctr"/>
          <a:lstStyle/>
          <a:p>
            <a:pPr/>
          </a:p>
        </p:txBody>
      </p:sp>
      <p:sp>
        <p:nvSpPr>
          <p:cNvPr id="353" name="Rectangle"/>
          <p:cNvSpPr/>
          <p:nvPr/>
        </p:nvSpPr>
        <p:spPr>
          <a:xfrm>
            <a:off x="6372859" y="5792164"/>
            <a:ext cx="121921" cy="355229"/>
          </a:xfrm>
          <a:prstGeom prst="rect">
            <a:avLst/>
          </a:prstGeom>
          <a:solidFill>
            <a:srgbClr val="0433FF"/>
          </a:solidFill>
          <a:ln w="12700">
            <a:miter lim="400000"/>
          </a:ln>
        </p:spPr>
        <p:txBody>
          <a:bodyPr lIns="45718" tIns="45718" rIns="45718" bIns="45718" anchor="ctr"/>
          <a:lstStyle/>
          <a:p>
            <a:pPr/>
          </a:p>
        </p:txBody>
      </p:sp>
      <p:sp>
        <p:nvSpPr>
          <p:cNvPr id="354" name="Rectangle"/>
          <p:cNvSpPr/>
          <p:nvPr/>
        </p:nvSpPr>
        <p:spPr>
          <a:xfrm>
            <a:off x="7973059" y="5792164"/>
            <a:ext cx="121921" cy="355229"/>
          </a:xfrm>
          <a:prstGeom prst="rect">
            <a:avLst/>
          </a:prstGeom>
          <a:solidFill>
            <a:srgbClr val="0433FF"/>
          </a:solidFill>
          <a:ln w="12700">
            <a:miter lim="400000"/>
          </a:ln>
        </p:spPr>
        <p:txBody>
          <a:bodyPr lIns="45718" tIns="45718" rIns="45718" bIns="45718" anchor="ctr"/>
          <a:lstStyle/>
          <a:p>
            <a:pPr/>
          </a:p>
        </p:txBody>
      </p:sp>
      <p:sp>
        <p:nvSpPr>
          <p:cNvPr id="355" name="Rectangle"/>
          <p:cNvSpPr/>
          <p:nvPr/>
        </p:nvSpPr>
        <p:spPr>
          <a:xfrm>
            <a:off x="5605779" y="5792164"/>
            <a:ext cx="121921" cy="355229"/>
          </a:xfrm>
          <a:prstGeom prst="rect">
            <a:avLst/>
          </a:prstGeom>
          <a:solidFill>
            <a:srgbClr val="0433FF"/>
          </a:solidFill>
          <a:ln w="12700">
            <a:miter lim="400000"/>
          </a:ln>
        </p:spPr>
        <p:txBody>
          <a:bodyPr lIns="45718" tIns="45718" rIns="45718" bIns="45718" anchor="ctr"/>
          <a:lstStyle/>
          <a:p>
            <a:pPr/>
          </a:p>
        </p:txBody>
      </p:sp>
      <p:sp>
        <p:nvSpPr>
          <p:cNvPr id="356" name="Rectangle"/>
          <p:cNvSpPr/>
          <p:nvPr/>
        </p:nvSpPr>
        <p:spPr>
          <a:xfrm>
            <a:off x="7205980" y="5642319"/>
            <a:ext cx="121921" cy="505074"/>
          </a:xfrm>
          <a:prstGeom prst="rect">
            <a:avLst/>
          </a:prstGeom>
          <a:solidFill>
            <a:srgbClr val="0433FF"/>
          </a:solidFill>
          <a:ln w="12700">
            <a:miter lim="400000"/>
          </a:ln>
        </p:spPr>
        <p:txBody>
          <a:bodyPr lIns="45718" tIns="45718" rIns="45718" bIns="45718" anchor="ctr"/>
          <a:lstStyle/>
          <a:p>
            <a:pPr/>
          </a:p>
        </p:txBody>
      </p:sp>
      <p:sp>
        <p:nvSpPr>
          <p:cNvPr id="357" name="Rectangle"/>
          <p:cNvSpPr/>
          <p:nvPr/>
        </p:nvSpPr>
        <p:spPr>
          <a:xfrm>
            <a:off x="5906769" y="5792164"/>
            <a:ext cx="121921" cy="355229"/>
          </a:xfrm>
          <a:prstGeom prst="rect">
            <a:avLst/>
          </a:prstGeom>
          <a:solidFill>
            <a:srgbClr val="0433FF"/>
          </a:solidFill>
          <a:ln w="12700">
            <a:miter lim="400000"/>
          </a:ln>
        </p:spPr>
        <p:txBody>
          <a:bodyPr lIns="45718" tIns="45718" rIns="45718" bIns="45718" anchor="ctr"/>
          <a:lstStyle/>
          <a:p>
            <a:pPr/>
          </a:p>
        </p:txBody>
      </p:sp>
      <p:sp>
        <p:nvSpPr>
          <p:cNvPr id="358" name="Rectangle"/>
          <p:cNvSpPr/>
          <p:nvPr/>
        </p:nvSpPr>
        <p:spPr>
          <a:xfrm>
            <a:off x="5139690" y="5792164"/>
            <a:ext cx="121921" cy="355229"/>
          </a:xfrm>
          <a:prstGeom prst="rect">
            <a:avLst/>
          </a:prstGeom>
          <a:solidFill>
            <a:srgbClr val="0433FF"/>
          </a:solidFill>
          <a:ln w="12700">
            <a:miter lim="400000"/>
          </a:ln>
        </p:spPr>
        <p:txBody>
          <a:bodyPr lIns="45718" tIns="45718" rIns="45718" bIns="45718" anchor="ctr"/>
          <a:lstStyle/>
          <a:p>
            <a:pPr/>
          </a:p>
        </p:txBody>
      </p:sp>
      <p:sp>
        <p:nvSpPr>
          <p:cNvPr id="359" name="Short document"/>
          <p:cNvSpPr txBox="1"/>
          <p:nvPr/>
        </p:nvSpPr>
        <p:spPr>
          <a:xfrm>
            <a:off x="511677" y="3909517"/>
            <a:ext cx="2076583"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Short document</a:t>
            </a:r>
          </a:p>
        </p:txBody>
      </p:sp>
      <p:sp>
        <p:nvSpPr>
          <p:cNvPr id="360" name="Long document"/>
          <p:cNvSpPr txBox="1"/>
          <p:nvPr/>
        </p:nvSpPr>
        <p:spPr>
          <a:xfrm>
            <a:off x="486277" y="5281724"/>
            <a:ext cx="203033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Long document</a:t>
            </a:r>
          </a:p>
        </p:txBody>
      </p:sp>
      <p:sp>
        <p:nvSpPr>
          <p:cNvPr id="361" name="the"/>
          <p:cNvSpPr txBox="1"/>
          <p:nvPr/>
        </p:nvSpPr>
        <p:spPr>
          <a:xfrm>
            <a:off x="4631235" y="4760417"/>
            <a:ext cx="33365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the</a:t>
            </a:r>
          </a:p>
        </p:txBody>
      </p:sp>
      <p:sp>
        <p:nvSpPr>
          <p:cNvPr id="362" name="a"/>
          <p:cNvSpPr txBox="1"/>
          <p:nvPr/>
        </p:nvSpPr>
        <p:spPr>
          <a:xfrm>
            <a:off x="5177335" y="4760417"/>
            <a:ext cx="195959"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a:t>
            </a:r>
          </a:p>
        </p:txBody>
      </p:sp>
      <p:sp>
        <p:nvSpPr>
          <p:cNvPr id="363" name="business"/>
          <p:cNvSpPr txBox="1"/>
          <p:nvPr/>
        </p:nvSpPr>
        <p:spPr>
          <a:xfrm>
            <a:off x="7125515" y="4760417"/>
            <a:ext cx="755752"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business</a:t>
            </a:r>
          </a:p>
        </p:txBody>
      </p:sp>
      <p:sp>
        <p:nvSpPr>
          <p:cNvPr id="364" name="intelligence"/>
          <p:cNvSpPr txBox="1"/>
          <p:nvPr/>
        </p:nvSpPr>
        <p:spPr>
          <a:xfrm>
            <a:off x="8481644" y="4760417"/>
            <a:ext cx="930203"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intelligence</a:t>
            </a:r>
          </a:p>
        </p:txBody>
      </p:sp>
      <p:sp>
        <p:nvSpPr>
          <p:cNvPr id="365" name="the"/>
          <p:cNvSpPr txBox="1"/>
          <p:nvPr/>
        </p:nvSpPr>
        <p:spPr>
          <a:xfrm>
            <a:off x="4732835" y="6310424"/>
            <a:ext cx="33365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the</a:t>
            </a:r>
          </a:p>
        </p:txBody>
      </p:sp>
      <p:sp>
        <p:nvSpPr>
          <p:cNvPr id="366" name="a"/>
          <p:cNvSpPr txBox="1"/>
          <p:nvPr/>
        </p:nvSpPr>
        <p:spPr>
          <a:xfrm>
            <a:off x="5102670" y="6310424"/>
            <a:ext cx="19596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a:t>
            </a:r>
          </a:p>
        </p:txBody>
      </p:sp>
      <p:sp>
        <p:nvSpPr>
          <p:cNvPr id="367" name="business"/>
          <p:cNvSpPr txBox="1"/>
          <p:nvPr/>
        </p:nvSpPr>
        <p:spPr>
          <a:xfrm>
            <a:off x="6889064" y="6310424"/>
            <a:ext cx="755752"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business</a:t>
            </a:r>
          </a:p>
        </p:txBody>
      </p:sp>
      <p:sp>
        <p:nvSpPr>
          <p:cNvPr id="368" name="AI"/>
          <p:cNvSpPr txBox="1"/>
          <p:nvPr/>
        </p:nvSpPr>
        <p:spPr>
          <a:xfrm>
            <a:off x="8336864" y="6310424"/>
            <a:ext cx="26013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AI</a:t>
            </a:r>
          </a:p>
        </p:txBody>
      </p:sp>
      <p:sp>
        <p:nvSpPr>
          <p:cNvPr id="369" name="bot"/>
          <p:cNvSpPr txBox="1"/>
          <p:nvPr/>
        </p:nvSpPr>
        <p:spPr>
          <a:xfrm>
            <a:off x="7903955" y="6310424"/>
            <a:ext cx="333651"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bot</a:t>
            </a:r>
          </a:p>
        </p:txBody>
      </p:sp>
      <p:sp>
        <p:nvSpPr>
          <p:cNvPr id="370" name="ML"/>
          <p:cNvSpPr txBox="1"/>
          <p:nvPr/>
        </p:nvSpPr>
        <p:spPr>
          <a:xfrm>
            <a:off x="4223495" y="6310424"/>
            <a:ext cx="33349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ML</a:t>
            </a:r>
          </a:p>
        </p:txBody>
      </p:sp>
      <p:sp>
        <p:nvSpPr>
          <p:cNvPr id="371" name="learn"/>
          <p:cNvSpPr txBox="1"/>
          <p:nvPr/>
        </p:nvSpPr>
        <p:spPr>
          <a:xfrm>
            <a:off x="5499995" y="6310424"/>
            <a:ext cx="471261"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learn</a:t>
            </a:r>
          </a:p>
        </p:txBody>
      </p:sp>
      <p:sp>
        <p:nvSpPr>
          <p:cNvPr id="372" name="NLP"/>
          <p:cNvSpPr txBox="1"/>
          <p:nvPr/>
        </p:nvSpPr>
        <p:spPr>
          <a:xfrm>
            <a:off x="6234269" y="6310424"/>
            <a:ext cx="42531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NLP</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37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78" name="For each query q and each document d, compute their relevance score score(q, d)…"/>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For each query q and each document d, compute their relevance score score(q, d)</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Manually evaluate the relevance between q and d</a:t>
            </a:r>
          </a:p>
        </p:txBody>
      </p:sp>
      <p:pic>
        <p:nvPicPr>
          <p:cNvPr id="379" name="Image" descr="Image"/>
          <p:cNvPicPr>
            <a:picLocks noChangeAspect="1"/>
          </p:cNvPicPr>
          <p:nvPr/>
        </p:nvPicPr>
        <p:blipFill>
          <a:blip r:embed="rId3">
            <a:extLst/>
          </a:blip>
          <a:stretch>
            <a:fillRect/>
          </a:stretch>
        </p:blipFill>
        <p:spPr>
          <a:xfrm>
            <a:off x="3401211" y="3498850"/>
            <a:ext cx="4471269" cy="3128604"/>
          </a:xfrm>
          <a:prstGeom prst="rect">
            <a:avLst/>
          </a:prstGeom>
          <a:ln w="12700">
            <a:miter lim="400000"/>
          </a:ln>
        </p:spPr>
      </p:pic>
      <p:sp>
        <p:nvSpPr>
          <p:cNvPr id="380" name="relevance score"/>
          <p:cNvSpPr txBox="1"/>
          <p:nvPr/>
        </p:nvSpPr>
        <p:spPr>
          <a:xfrm>
            <a:off x="6021203" y="4755095"/>
            <a:ext cx="2120667"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relevance score</a:t>
            </a:r>
          </a:p>
        </p:txBody>
      </p:sp>
      <p:sp>
        <p:nvSpPr>
          <p:cNvPr id="381" name="relevance judg@l"/>
          <p:cNvSpPr txBox="1"/>
          <p:nvPr/>
        </p:nvSpPr>
        <p:spPr>
          <a:xfrm>
            <a:off x="6288117" y="3476543"/>
            <a:ext cx="2305977"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relevance judg@l</a:t>
            </a:r>
          </a:p>
        </p:txBody>
      </p:sp>
      <p:sp>
        <p:nvSpPr>
          <p:cNvPr id="382" name="Line"/>
          <p:cNvSpPr/>
          <p:nvPr/>
        </p:nvSpPr>
        <p:spPr>
          <a:xfrm flipH="1" flipV="1">
            <a:off x="6316945" y="4480585"/>
            <a:ext cx="692436" cy="326085"/>
          </a:xfrm>
          <a:prstGeom prst="line">
            <a:avLst/>
          </a:prstGeom>
          <a:ln w="25400">
            <a:solidFill>
              <a:srgbClr val="000000"/>
            </a:solidFill>
            <a:tailEnd type="triangle"/>
          </a:ln>
        </p:spPr>
        <p:txBody>
          <a:bodyPr lIns="45718" tIns="45718" rIns="45718" bIns="45718"/>
          <a:lstStyle/>
          <a:p>
            <a:pPr/>
          </a:p>
        </p:txBody>
      </p:sp>
      <p:sp>
        <p:nvSpPr>
          <p:cNvPr id="383" name="Line"/>
          <p:cNvSpPr/>
          <p:nvPr/>
        </p:nvSpPr>
        <p:spPr>
          <a:xfrm flipH="1">
            <a:off x="6161518" y="3858758"/>
            <a:ext cx="675570" cy="376669"/>
          </a:xfrm>
          <a:prstGeom prst="line">
            <a:avLst/>
          </a:prstGeom>
          <a:ln w="25400">
            <a:solidFill>
              <a:srgbClr val="000000"/>
            </a:solidFill>
            <a:tailEnd type="triangle"/>
          </a:ln>
        </p:spPr>
        <p:txBody>
          <a:bodyPr lIns="45718" tIns="45718" rIns="45718" bIns="45718"/>
          <a:lstStyle/>
          <a:p>
            <a:pPr/>
          </a:p>
        </p:txBody>
      </p:sp>
      <p:pic>
        <p:nvPicPr>
          <p:cNvPr id="384" name="latex-image-1.pdf" descr="latex-image-1.pdf"/>
          <p:cNvPicPr>
            <a:picLocks noChangeAspect="1"/>
          </p:cNvPicPr>
          <p:nvPr/>
        </p:nvPicPr>
        <p:blipFill>
          <a:blip r:embed="rId4">
            <a:extLst/>
          </a:blip>
          <a:stretch>
            <a:fillRect/>
          </a:stretch>
        </p:blipFill>
        <p:spPr>
          <a:xfrm>
            <a:off x="8601372" y="3389987"/>
            <a:ext cx="2900907" cy="56062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8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3" grpId="2"/>
      <p:bldP build="whole" bldLvl="1" animBg="1" rev="0" advAuto="0" spid="382"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Who am I?"/>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Who am I?</a:t>
            </a:r>
          </a:p>
        </p:txBody>
      </p:sp>
      <p:sp>
        <p:nvSpPr>
          <p:cNvPr id="65"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6" name="Assistant professor…"/>
          <p:cNvSpPr txBox="1"/>
          <p:nvPr>
            <p:ph type="body" idx="4294967295"/>
          </p:nvPr>
        </p:nvSpPr>
        <p:spPr>
          <a:xfrm>
            <a:off x="600769" y="1544531"/>
            <a:ext cx="10122953" cy="4221792"/>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Assistant professor</a:t>
            </a:r>
          </a:p>
          <a:p>
            <a:pPr>
              <a:spcBef>
                <a:spcPts val="500"/>
              </a:spcBef>
              <a:defRPr sz="2400">
                <a:solidFill>
                  <a:srgbClr val="000000"/>
                </a:solidFill>
                <a:latin typeface="Arial"/>
                <a:ea typeface="Arial"/>
                <a:cs typeface="Arial"/>
                <a:sym typeface="Arial"/>
              </a:defRPr>
            </a:pPr>
            <a:r>
              <a:t>PhD@UIUC 2019</a:t>
            </a:r>
          </a:p>
          <a:p>
            <a:pPr>
              <a:spcBef>
                <a:spcPts val="500"/>
              </a:spcBef>
              <a:defRPr sz="2400">
                <a:solidFill>
                  <a:srgbClr val="000000"/>
                </a:solidFill>
                <a:latin typeface="Arial"/>
                <a:ea typeface="Arial"/>
                <a:cs typeface="Arial"/>
                <a:sym typeface="Arial"/>
              </a:defRPr>
            </a:pPr>
            <a:r>
              <a:t>My research:</a:t>
            </a:r>
          </a:p>
          <a:p>
            <a:pPr lvl="1" marL="800100" indent="-342900">
              <a:spcBef>
                <a:spcPts val="500"/>
              </a:spcBef>
              <a:buChar char="•"/>
              <a:defRPr sz="2400">
                <a:solidFill>
                  <a:srgbClr val="000000"/>
                </a:solidFill>
                <a:latin typeface="Arial"/>
                <a:ea typeface="Arial"/>
                <a:cs typeface="Arial"/>
                <a:sym typeface="Arial"/>
              </a:defRPr>
            </a:pPr>
            <a:r>
              <a:t>Helping users (especially software developers) to more quickly search for information</a:t>
            </a:r>
          </a:p>
        </p:txBody>
      </p:sp>
      <p:sp>
        <p:nvSpPr>
          <p:cNvPr id="67" name="Oval"/>
          <p:cNvSpPr/>
          <p:nvPr/>
        </p:nvSpPr>
        <p:spPr>
          <a:xfrm rot="16200000">
            <a:off x="5021528" y="2998212"/>
            <a:ext cx="1779900" cy="2957256"/>
          </a:xfrm>
          <a:prstGeom prst="ellipse">
            <a:avLst/>
          </a:prstGeom>
          <a:ln w="25400">
            <a:solidFill>
              <a:srgbClr val="008F00"/>
            </a:solidFill>
          </a:ln>
        </p:spPr>
        <p:txBody>
          <a:bodyPr lIns="45718" tIns="45718" rIns="45718" bIns="45718" anchor="ctr"/>
          <a:lstStyle/>
          <a:p>
            <a:pPr>
              <a:defRPr>
                <a:solidFill>
                  <a:srgbClr val="000000"/>
                </a:solidFill>
              </a:defRPr>
            </a:pPr>
          </a:p>
        </p:txBody>
      </p:sp>
      <p:sp>
        <p:nvSpPr>
          <p:cNvPr id="68" name="software engineering, security"/>
          <p:cNvSpPr txBox="1"/>
          <p:nvPr/>
        </p:nvSpPr>
        <p:spPr>
          <a:xfrm>
            <a:off x="4804892" y="3977900"/>
            <a:ext cx="2265308" cy="6173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000000"/>
                </a:solidFill>
                <a:latin typeface="Arial"/>
                <a:ea typeface="Arial"/>
                <a:cs typeface="Arial"/>
                <a:sym typeface="Arial"/>
              </a:defRPr>
            </a:lvl1pPr>
          </a:lstStyle>
          <a:p>
            <a:pPr/>
            <a:r>
              <a:t>software engineering, security</a:t>
            </a:r>
          </a:p>
        </p:txBody>
      </p:sp>
      <p:sp>
        <p:nvSpPr>
          <p:cNvPr id="69" name="Oval"/>
          <p:cNvSpPr/>
          <p:nvPr/>
        </p:nvSpPr>
        <p:spPr>
          <a:xfrm rot="16200000">
            <a:off x="4301660" y="4077253"/>
            <a:ext cx="1428543" cy="2627295"/>
          </a:xfrm>
          <a:prstGeom prst="ellipse">
            <a:avLst/>
          </a:prstGeom>
          <a:ln w="25400">
            <a:solidFill>
              <a:srgbClr val="008F00"/>
            </a:solidFill>
          </a:ln>
        </p:spPr>
        <p:txBody>
          <a:bodyPr lIns="45718" tIns="45718" rIns="45718" bIns="45718" anchor="ctr"/>
          <a:lstStyle/>
          <a:p>
            <a:pPr>
              <a:defRPr>
                <a:solidFill>
                  <a:srgbClr val="000000"/>
                </a:solidFill>
              </a:defRPr>
            </a:pPr>
          </a:p>
        </p:txBody>
      </p:sp>
      <p:sp>
        <p:nvSpPr>
          <p:cNvPr id="70" name="ML"/>
          <p:cNvSpPr txBox="1"/>
          <p:nvPr/>
        </p:nvSpPr>
        <p:spPr>
          <a:xfrm>
            <a:off x="4524121" y="5326527"/>
            <a:ext cx="421701"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ML</a:t>
            </a:r>
          </a:p>
        </p:txBody>
      </p:sp>
      <p:sp>
        <p:nvSpPr>
          <p:cNvPr id="71" name="Oval"/>
          <p:cNvSpPr/>
          <p:nvPr/>
        </p:nvSpPr>
        <p:spPr>
          <a:xfrm rot="16200000">
            <a:off x="6062890" y="4077253"/>
            <a:ext cx="1428542" cy="2627295"/>
          </a:xfrm>
          <a:prstGeom prst="ellipse">
            <a:avLst/>
          </a:prstGeom>
          <a:ln w="25400">
            <a:solidFill>
              <a:srgbClr val="008F00"/>
            </a:solidFill>
          </a:ln>
        </p:spPr>
        <p:txBody>
          <a:bodyPr lIns="45718" tIns="45718" rIns="45718" bIns="45718" anchor="ctr"/>
          <a:lstStyle/>
          <a:p>
            <a:pPr>
              <a:defRPr>
                <a:solidFill>
                  <a:srgbClr val="000000"/>
                </a:solidFill>
              </a:defRPr>
            </a:pPr>
          </a:p>
        </p:txBody>
      </p:sp>
      <p:sp>
        <p:nvSpPr>
          <p:cNvPr id="72" name="Text mining/IR"/>
          <p:cNvSpPr txBox="1"/>
          <p:nvPr/>
        </p:nvSpPr>
        <p:spPr>
          <a:xfrm>
            <a:off x="6406705" y="5326527"/>
            <a:ext cx="1552422"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Text mining/IR</a:t>
            </a:r>
          </a:p>
        </p:txBody>
      </p:sp>
      <p:sp>
        <p:nvSpPr>
          <p:cNvPr id="73" name="Line"/>
          <p:cNvSpPr/>
          <p:nvPr/>
        </p:nvSpPr>
        <p:spPr>
          <a:xfrm flipH="1">
            <a:off x="5976897" y="4054511"/>
            <a:ext cx="2645160" cy="1124766"/>
          </a:xfrm>
          <a:prstGeom prst="line">
            <a:avLst/>
          </a:prstGeom>
          <a:ln w="38100">
            <a:solidFill>
              <a:srgbClr val="FF2600"/>
            </a:solidFill>
            <a:tailEnd type="triangle"/>
          </a:ln>
        </p:spPr>
        <p:txBody>
          <a:bodyPr lIns="45718" tIns="45718" rIns="45718" bIns="45718"/>
          <a:lstStyle/>
          <a:p>
            <a:pPr/>
          </a:p>
        </p:txBody>
      </p:sp>
      <p:sp>
        <p:nvSpPr>
          <p:cNvPr id="74" name="my research"/>
          <p:cNvSpPr txBox="1"/>
          <p:nvPr/>
        </p:nvSpPr>
        <p:spPr>
          <a:xfrm>
            <a:off x="8839480" y="3805561"/>
            <a:ext cx="2265308"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my research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38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90" name="Rotate the relevance score curve, such that it most closely align with the relevance judgement curve"/>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Rotate the relevance score curve, such that it most closely align with the relevance judgement curve</a:t>
            </a:r>
          </a:p>
        </p:txBody>
      </p:sp>
      <p:pic>
        <p:nvPicPr>
          <p:cNvPr id="391" name="Image" descr="Image"/>
          <p:cNvPicPr>
            <a:picLocks noChangeAspect="1"/>
          </p:cNvPicPr>
          <p:nvPr/>
        </p:nvPicPr>
        <p:blipFill>
          <a:blip r:embed="rId3">
            <a:extLst/>
          </a:blip>
          <a:stretch>
            <a:fillRect/>
          </a:stretch>
        </p:blipFill>
        <p:spPr>
          <a:xfrm>
            <a:off x="954059" y="2513134"/>
            <a:ext cx="7402371" cy="3475127"/>
          </a:xfrm>
          <a:prstGeom prst="rect">
            <a:avLst/>
          </a:prstGeom>
          <a:ln w="12700">
            <a:miter lim="400000"/>
          </a:ln>
        </p:spPr>
      </p:pic>
      <p:sp>
        <p:nvSpPr>
          <p:cNvPr id="397" name="Connection Line"/>
          <p:cNvSpPr/>
          <p:nvPr/>
        </p:nvSpPr>
        <p:spPr>
          <a:xfrm>
            <a:off x="4655244" y="4213719"/>
            <a:ext cx="1674649" cy="1267101"/>
          </a:xfrm>
          <a:custGeom>
            <a:avLst/>
            <a:gdLst/>
            <a:ahLst/>
            <a:cxnLst>
              <a:cxn ang="0">
                <a:pos x="wd2" y="hd2"/>
              </a:cxn>
              <a:cxn ang="5400000">
                <a:pos x="wd2" y="hd2"/>
              </a:cxn>
              <a:cxn ang="10800000">
                <a:pos x="wd2" y="hd2"/>
              </a:cxn>
              <a:cxn ang="16200000">
                <a:pos x="wd2" y="hd2"/>
              </a:cxn>
            </a:cxnLst>
            <a:rect l="0" t="0" r="r" b="b"/>
            <a:pathLst>
              <a:path w="21600" h="19562" fill="norm" stroke="1" extrusionOk="0">
                <a:moveTo>
                  <a:pt x="21600" y="19562"/>
                </a:moveTo>
                <a:cubicBezTo>
                  <a:pt x="19886" y="4292"/>
                  <a:pt x="12686" y="-2038"/>
                  <a:pt x="0" y="571"/>
                </a:cubicBezTo>
              </a:path>
            </a:pathLst>
          </a:custGeom>
          <a:ln w="25400">
            <a:solidFill>
              <a:srgbClr val="FF2600"/>
            </a:solidFill>
            <a:tailEnd type="triangle"/>
          </a:ln>
          <a:effectLst>
            <a:outerShdw sx="100000" sy="100000" kx="0" ky="0" algn="b" rotWithShape="0" blurRad="38100" dist="23000" dir="5400000">
              <a:srgbClr val="000000">
                <a:alpha val="35000"/>
              </a:srgbClr>
            </a:outerShdw>
          </a:effectLst>
        </p:spPr>
        <p:txBody>
          <a:bodyPr/>
          <a:lstStyle/>
          <a:p>
            <a:pPr/>
          </a:p>
        </p:txBody>
      </p:sp>
      <p:pic>
        <p:nvPicPr>
          <p:cNvPr id="393" name="latex-image-1.pdf" descr="latex-image-1.pdf"/>
          <p:cNvPicPr>
            <a:picLocks noChangeAspect="1"/>
          </p:cNvPicPr>
          <p:nvPr/>
        </p:nvPicPr>
        <p:blipFill>
          <a:blip r:embed="rId4">
            <a:extLst/>
          </a:blip>
          <a:stretch>
            <a:fillRect/>
          </a:stretch>
        </p:blipFill>
        <p:spPr>
          <a:xfrm>
            <a:off x="401439" y="6136398"/>
            <a:ext cx="8899467" cy="285835"/>
          </a:xfrm>
          <a:prstGeom prst="rect">
            <a:avLst/>
          </a:prstGeom>
          <a:ln w="12700">
            <a:miter lim="400000"/>
          </a:ln>
        </p:spPr>
      </p:pic>
      <p:sp>
        <p:nvSpPr>
          <p:cNvPr id="394" name="Rectangle"/>
          <p:cNvSpPr/>
          <p:nvPr/>
        </p:nvSpPr>
        <p:spPr>
          <a:xfrm>
            <a:off x="3365500" y="5993714"/>
            <a:ext cx="2579490" cy="577107"/>
          </a:xfrm>
          <a:prstGeom prst="rect">
            <a:avLst/>
          </a:prstGeom>
          <a:ln w="50800">
            <a:solidFill>
              <a:srgbClr val="FF2600"/>
            </a:solidFill>
          </a:ln>
        </p:spPr>
        <p:txBody>
          <a:bodyPr lIns="45718" tIns="45718" rIns="45718" bIns="45718" anchor="ctr"/>
          <a:lstStyle/>
          <a:p>
            <a:pPr/>
          </a:p>
        </p:txBody>
      </p:sp>
      <p:pic>
        <p:nvPicPr>
          <p:cNvPr id="395" name="latex-image-1.pdf" descr="latex-image-1.pdf"/>
          <p:cNvPicPr>
            <a:picLocks noChangeAspect="1"/>
          </p:cNvPicPr>
          <p:nvPr/>
        </p:nvPicPr>
        <p:blipFill>
          <a:blip r:embed="rId5">
            <a:extLst/>
          </a:blip>
          <a:stretch>
            <a:fillRect/>
          </a:stretch>
        </p:blipFill>
        <p:spPr>
          <a:xfrm>
            <a:off x="9019033" y="3450927"/>
            <a:ext cx="881775" cy="246077"/>
          </a:xfrm>
          <a:prstGeom prst="rect">
            <a:avLst/>
          </a:prstGeom>
          <a:ln w="12700">
            <a:miter lim="400000"/>
          </a:ln>
        </p:spPr>
      </p:pic>
      <p:pic>
        <p:nvPicPr>
          <p:cNvPr id="396" name="latex-image-1.pdf" descr="latex-image-1.pdf"/>
          <p:cNvPicPr>
            <a:picLocks noChangeAspect="1"/>
          </p:cNvPicPr>
          <p:nvPr/>
        </p:nvPicPr>
        <p:blipFill>
          <a:blip r:embed="rId6">
            <a:extLst/>
          </a:blip>
          <a:stretch>
            <a:fillRect/>
          </a:stretch>
        </p:blipFill>
        <p:spPr>
          <a:xfrm>
            <a:off x="8280223" y="4131913"/>
            <a:ext cx="3743502" cy="23756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4"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40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03" name="Rotate the relevance score curve, such that it most closely align with the relevance judgement curve"/>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Rotate the relevance score curve, such that it most closely align with the relevance judgement curve</a:t>
            </a:r>
          </a:p>
        </p:txBody>
      </p:sp>
      <p:pic>
        <p:nvPicPr>
          <p:cNvPr id="404" name="Image" descr="Image"/>
          <p:cNvPicPr>
            <a:picLocks noChangeAspect="1"/>
          </p:cNvPicPr>
          <p:nvPr/>
        </p:nvPicPr>
        <p:blipFill>
          <a:blip r:embed="rId3">
            <a:extLst/>
          </a:blip>
          <a:stretch>
            <a:fillRect/>
          </a:stretch>
        </p:blipFill>
        <p:spPr>
          <a:xfrm>
            <a:off x="1911350" y="2819400"/>
            <a:ext cx="5880100" cy="787400"/>
          </a:xfrm>
          <a:prstGeom prst="rect">
            <a:avLst/>
          </a:prstGeom>
          <a:ln w="12700">
            <a:miter lim="400000"/>
          </a:ln>
        </p:spPr>
      </p:pic>
      <p:pic>
        <p:nvPicPr>
          <p:cNvPr id="405" name="Image" descr="Image"/>
          <p:cNvPicPr>
            <a:picLocks noChangeAspect="1"/>
          </p:cNvPicPr>
          <p:nvPr/>
        </p:nvPicPr>
        <p:blipFill>
          <a:blip r:embed="rId4">
            <a:extLst/>
          </a:blip>
          <a:stretch>
            <a:fillRect/>
          </a:stretch>
        </p:blipFill>
        <p:spPr>
          <a:xfrm>
            <a:off x="1993900" y="3651250"/>
            <a:ext cx="5299257" cy="944283"/>
          </a:xfrm>
          <a:prstGeom prst="rect">
            <a:avLst/>
          </a:prstGeom>
          <a:ln w="12700">
            <a:miter lim="400000"/>
          </a:ln>
        </p:spPr>
      </p:pic>
      <p:sp>
        <p:nvSpPr>
          <p:cNvPr id="406" name="standard formulation for doc length normalization"/>
          <p:cNvSpPr txBox="1"/>
          <p:nvPr/>
        </p:nvSpPr>
        <p:spPr>
          <a:xfrm>
            <a:off x="3620903" y="5995741"/>
            <a:ext cx="7271247" cy="3875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standard formulation for doc length normalization</a:t>
            </a:r>
          </a:p>
        </p:txBody>
      </p:sp>
      <p:pic>
        <p:nvPicPr>
          <p:cNvPr id="407" name="Image" descr="Image"/>
          <p:cNvPicPr>
            <a:picLocks noChangeAspect="1"/>
          </p:cNvPicPr>
          <p:nvPr/>
        </p:nvPicPr>
        <p:blipFill>
          <a:blip r:embed="rId5">
            <a:extLst/>
          </a:blip>
          <a:stretch>
            <a:fillRect/>
          </a:stretch>
        </p:blipFill>
        <p:spPr>
          <a:xfrm>
            <a:off x="1715881" y="4870168"/>
            <a:ext cx="6271038" cy="850938"/>
          </a:xfrm>
          <a:prstGeom prst="rect">
            <a:avLst/>
          </a:prstGeom>
          <a:ln w="12700">
            <a:miter lim="400000"/>
          </a:ln>
        </p:spPr>
      </p:pic>
      <p:sp>
        <p:nvSpPr>
          <p:cNvPr id="408" name="Rectangle"/>
          <p:cNvSpPr/>
          <p:nvPr/>
        </p:nvSpPr>
        <p:spPr>
          <a:xfrm>
            <a:off x="2136528" y="4019445"/>
            <a:ext cx="5014001" cy="563388"/>
          </a:xfrm>
          <a:prstGeom prst="rect">
            <a:avLst/>
          </a:prstGeom>
          <a:ln w="25400">
            <a:solidFill>
              <a:schemeClr val="accent1"/>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09" name="fixing pivot to avgdl"/>
          <p:cNvSpPr txBox="1"/>
          <p:nvPr/>
        </p:nvSpPr>
        <p:spPr>
          <a:xfrm>
            <a:off x="7799203" y="4107382"/>
            <a:ext cx="2622943"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fixing pivot to avgdl</a:t>
            </a:r>
          </a:p>
        </p:txBody>
      </p:sp>
      <p:sp>
        <p:nvSpPr>
          <p:cNvPr id="410" name="Line"/>
          <p:cNvSpPr/>
          <p:nvPr/>
        </p:nvSpPr>
        <p:spPr>
          <a:xfrm flipH="1">
            <a:off x="7218645" y="4290085"/>
            <a:ext cx="525142" cy="1"/>
          </a:xfrm>
          <a:prstGeom prst="line">
            <a:avLst/>
          </a:prstGeom>
          <a:ln w="25400">
            <a:solidFill>
              <a:srgbClr val="FF2600"/>
            </a:solidFill>
            <a:tailEnd type="triangle"/>
          </a:ln>
        </p:spPr>
        <p:txBody>
          <a:bodyPr lIns="45718" tIns="45718" rIns="45718" bIns="45718"/>
          <a:lstStyle/>
          <a:p>
            <a:pPr/>
          </a:p>
        </p:txBody>
      </p:sp>
      <p:sp>
        <p:nvSpPr>
          <p:cNvPr id="411" name="Line"/>
          <p:cNvSpPr/>
          <p:nvPr/>
        </p:nvSpPr>
        <p:spPr>
          <a:xfrm flipH="1">
            <a:off x="7637745" y="5284583"/>
            <a:ext cx="525142" cy="1"/>
          </a:xfrm>
          <a:prstGeom prst="line">
            <a:avLst/>
          </a:prstGeom>
          <a:ln w="25400">
            <a:solidFill>
              <a:srgbClr val="FF2600"/>
            </a:solidFill>
            <a:tailEnd type="triangle"/>
          </a:ln>
        </p:spPr>
        <p:txBody>
          <a:bodyPr lIns="45718" tIns="45718" rIns="45718" bIns="45718"/>
          <a:lstStyle/>
          <a:p>
            <a:pPr/>
          </a:p>
        </p:txBody>
      </p:sp>
      <p:pic>
        <p:nvPicPr>
          <p:cNvPr id="412" name="latex-image-1.pdf" descr="latex-image-1.pdf"/>
          <p:cNvPicPr>
            <a:picLocks noChangeAspect="1"/>
          </p:cNvPicPr>
          <p:nvPr/>
        </p:nvPicPr>
        <p:blipFill>
          <a:blip r:embed="rId6">
            <a:extLst/>
          </a:blip>
          <a:stretch>
            <a:fillRect/>
          </a:stretch>
        </p:blipFill>
        <p:spPr>
          <a:xfrm>
            <a:off x="8402191" y="4924665"/>
            <a:ext cx="1865319" cy="657449"/>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More on retrieval model design heuristic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More on retrieval model design heuristics</a:t>
            </a:r>
          </a:p>
        </p:txBody>
      </p:sp>
      <p:sp>
        <p:nvSpPr>
          <p:cNvPr id="41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18" name="Axiomatic thinking in information retrieval [Fang et al., SIGIR 2004]"/>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Axiomatic thinking in information retrieval [Fang et al., SIGIR 2004]</a:t>
            </a:r>
          </a:p>
        </p:txBody>
      </p:sp>
      <p:pic>
        <p:nvPicPr>
          <p:cNvPr id="419" name="Image" descr="Image"/>
          <p:cNvPicPr>
            <a:picLocks noChangeAspect="1"/>
          </p:cNvPicPr>
          <p:nvPr/>
        </p:nvPicPr>
        <p:blipFill>
          <a:blip r:embed="rId3">
            <a:extLst/>
          </a:blip>
          <a:stretch>
            <a:fillRect/>
          </a:stretch>
        </p:blipFill>
        <p:spPr>
          <a:xfrm>
            <a:off x="438150" y="2508250"/>
            <a:ext cx="11315700" cy="35941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IR != web search"/>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IR != web search</a:t>
            </a:r>
          </a:p>
        </p:txBody>
      </p:sp>
      <p:sp>
        <p:nvSpPr>
          <p:cNvPr id="424" name="The other side of information retrieval techniques…"/>
          <p:cNvSpPr txBox="1"/>
          <p:nvPr>
            <p:ph type="body" idx="4294967295"/>
          </p:nvPr>
        </p:nvSpPr>
        <p:spPr>
          <a:xfrm>
            <a:off x="656554" y="17174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other side of information retrieval techniques</a:t>
            </a:r>
          </a:p>
          <a:p>
            <a:pPr lvl="1" marL="800100" indent="-342900">
              <a:spcBef>
                <a:spcPts val="500"/>
              </a:spcBef>
              <a:buChar char="•"/>
              <a:defRPr sz="2400">
                <a:solidFill>
                  <a:srgbClr val="000000"/>
                </a:solidFill>
                <a:latin typeface="Arial"/>
                <a:ea typeface="Arial"/>
                <a:cs typeface="Arial"/>
                <a:sym typeface="Arial"/>
              </a:defRPr>
            </a:pPr>
            <a:r>
              <a:t>Recommender systems (users who bought this also bought…)</a:t>
            </a:r>
          </a:p>
          <a:p>
            <a:pPr lvl="1" marL="800100" indent="-342900">
              <a:spcBef>
                <a:spcPts val="500"/>
              </a:spcBef>
              <a:buChar char="•"/>
              <a:defRPr sz="2400">
                <a:solidFill>
                  <a:srgbClr val="000000"/>
                </a:solidFill>
                <a:latin typeface="Arial"/>
                <a:ea typeface="Arial"/>
                <a:cs typeface="Arial"/>
                <a:sym typeface="Arial"/>
              </a:defRPr>
            </a:pPr>
            <a:r>
              <a:t>Online advertising </a:t>
            </a:r>
          </a:p>
        </p:txBody>
      </p:sp>
      <p:pic>
        <p:nvPicPr>
          <p:cNvPr id="425" name="Image" descr="Image"/>
          <p:cNvPicPr>
            <a:picLocks noChangeAspect="1"/>
          </p:cNvPicPr>
          <p:nvPr/>
        </p:nvPicPr>
        <p:blipFill>
          <a:blip r:embed="rId3">
            <a:extLst/>
          </a:blip>
          <a:stretch>
            <a:fillRect/>
          </a:stretch>
        </p:blipFill>
        <p:spPr>
          <a:xfrm>
            <a:off x="825500" y="3263900"/>
            <a:ext cx="5421616" cy="2744275"/>
          </a:xfrm>
          <a:prstGeom prst="rect">
            <a:avLst/>
          </a:prstGeom>
          <a:ln w="12700">
            <a:miter lim="400000"/>
          </a:ln>
        </p:spPr>
      </p:pic>
      <p:pic>
        <p:nvPicPr>
          <p:cNvPr id="426" name="Image" descr="Image"/>
          <p:cNvPicPr>
            <a:picLocks noChangeAspect="1"/>
          </p:cNvPicPr>
          <p:nvPr/>
        </p:nvPicPr>
        <p:blipFill>
          <a:blip r:embed="rId4">
            <a:extLst/>
          </a:blip>
          <a:stretch>
            <a:fillRect/>
          </a:stretch>
        </p:blipFill>
        <p:spPr>
          <a:xfrm>
            <a:off x="6058598" y="3045859"/>
            <a:ext cx="9824156" cy="5192885"/>
          </a:xfrm>
          <a:prstGeom prst="rect">
            <a:avLst/>
          </a:prstGeom>
          <a:ln w="12700">
            <a:miter lim="400000"/>
          </a:ln>
        </p:spPr>
      </p:pic>
      <p:sp>
        <p:nvSpPr>
          <p:cNvPr id="42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28" name="Rectangle"/>
          <p:cNvSpPr/>
          <p:nvPr/>
        </p:nvSpPr>
        <p:spPr>
          <a:xfrm>
            <a:off x="6363220" y="6466897"/>
            <a:ext cx="5965414" cy="657450"/>
          </a:xfrm>
          <a:prstGeom prst="rect">
            <a:avLst/>
          </a:prstGeom>
          <a:solidFill>
            <a:srgbClr val="FFFFFF"/>
          </a:solidFill>
          <a:ln w="12700">
            <a:miter lim="400000"/>
          </a:ln>
        </p:spPr>
        <p:txBody>
          <a:bodyPr lIns="45718" tIns="45718" rIns="45718" bIns="45718" anchor="ctr"/>
          <a:lstStyle/>
          <a:p>
            <a:pPr/>
          </a:p>
        </p:txBody>
      </p:sp>
      <p:sp>
        <p:nvSpPr>
          <p:cNvPr id="429" name="Rectangle"/>
          <p:cNvSpPr/>
          <p:nvPr/>
        </p:nvSpPr>
        <p:spPr>
          <a:xfrm>
            <a:off x="11951468" y="2847397"/>
            <a:ext cx="5800066" cy="4030540"/>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IR != web search"/>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IR != web search</a:t>
            </a:r>
          </a:p>
        </p:txBody>
      </p:sp>
      <p:sp>
        <p:nvSpPr>
          <p:cNvPr id="43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35" name="Image" descr="Image"/>
          <p:cNvPicPr>
            <a:picLocks noChangeAspect="1"/>
          </p:cNvPicPr>
          <p:nvPr/>
        </p:nvPicPr>
        <p:blipFill>
          <a:blip r:embed="rId3">
            <a:extLst/>
          </a:blip>
          <a:stretch>
            <a:fillRect/>
          </a:stretch>
        </p:blipFill>
        <p:spPr>
          <a:xfrm>
            <a:off x="264616" y="1343087"/>
            <a:ext cx="11662768" cy="5067077"/>
          </a:xfrm>
          <a:prstGeom prst="rect">
            <a:avLst/>
          </a:prstGeom>
          <a:ln w="12700">
            <a:miter lim="400000"/>
          </a:ln>
        </p:spPr>
      </p:pic>
      <p:sp>
        <p:nvSpPr>
          <p:cNvPr id="436" name="Factoid question answering systems"/>
          <p:cNvSpPr txBox="1"/>
          <p:nvPr>
            <p:ph type="body" idx="4294967295"/>
          </p:nvPr>
        </p:nvSpPr>
        <p:spPr>
          <a:xfrm>
            <a:off x="656554" y="17174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Factoid question answering systems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What about text min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What about text mining?</a:t>
            </a:r>
          </a:p>
        </p:txBody>
      </p:sp>
      <p:sp>
        <p:nvSpPr>
          <p:cNvPr id="44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42" name="Oval"/>
          <p:cNvSpPr/>
          <p:nvPr/>
        </p:nvSpPr>
        <p:spPr>
          <a:xfrm rot="18300000">
            <a:off x="6011136" y="1410567"/>
            <a:ext cx="1822603" cy="2629163"/>
          </a:xfrm>
          <a:prstGeom prst="ellipse">
            <a:avLst/>
          </a:prstGeom>
          <a:ln w="25400">
            <a:solidFill>
              <a:srgbClr val="FF85FF"/>
            </a:solidFill>
          </a:ln>
        </p:spPr>
        <p:txBody>
          <a:bodyPr lIns="45718" tIns="45718" rIns="45718" bIns="45718" anchor="ctr"/>
          <a:lstStyle/>
          <a:p>
            <a:pPr/>
          </a:p>
        </p:txBody>
      </p:sp>
      <p:sp>
        <p:nvSpPr>
          <p:cNvPr id="443" name="Oval"/>
          <p:cNvSpPr/>
          <p:nvPr/>
        </p:nvSpPr>
        <p:spPr>
          <a:xfrm rot="13500000">
            <a:off x="3840463" y="1404564"/>
            <a:ext cx="2111094" cy="2641453"/>
          </a:xfrm>
          <a:prstGeom prst="ellipse">
            <a:avLst/>
          </a:prstGeom>
          <a:ln w="25400">
            <a:solidFill>
              <a:srgbClr val="008F00"/>
            </a:solidFill>
          </a:ln>
        </p:spPr>
        <p:txBody>
          <a:bodyPr lIns="45718" tIns="45718" rIns="45718" bIns="45718" anchor="ctr"/>
          <a:lstStyle/>
          <a:p>
            <a:pPr>
              <a:defRPr>
                <a:solidFill>
                  <a:srgbClr val="008F00"/>
                </a:solidFill>
              </a:defRPr>
            </a:pPr>
          </a:p>
        </p:txBody>
      </p:sp>
      <p:sp>
        <p:nvSpPr>
          <p:cNvPr id="444" name="Oval"/>
          <p:cNvSpPr/>
          <p:nvPr/>
        </p:nvSpPr>
        <p:spPr>
          <a:xfrm rot="18300000">
            <a:off x="4262777" y="2439861"/>
            <a:ext cx="3574020" cy="3623754"/>
          </a:xfrm>
          <a:prstGeom prst="ellipse">
            <a:avLst/>
          </a:prstGeom>
          <a:ln w="25400">
            <a:solidFill>
              <a:srgbClr val="0433FF"/>
            </a:solidFill>
          </a:ln>
        </p:spPr>
        <p:txBody>
          <a:bodyPr lIns="45718" tIns="45718" rIns="45718" bIns="45718" anchor="ctr"/>
          <a:lstStyle/>
          <a:p>
            <a:pPr/>
          </a:p>
        </p:txBody>
      </p:sp>
      <p:sp>
        <p:nvSpPr>
          <p:cNvPr id="445" name="Oval"/>
          <p:cNvSpPr/>
          <p:nvPr/>
        </p:nvSpPr>
        <p:spPr>
          <a:xfrm>
            <a:off x="6870520" y="3149518"/>
            <a:ext cx="2021615" cy="1675492"/>
          </a:xfrm>
          <a:prstGeom prst="ellipse">
            <a:avLst/>
          </a:prstGeom>
          <a:ln w="25400">
            <a:solidFill>
              <a:srgbClr val="D6D6D6"/>
            </a:solidFill>
          </a:ln>
        </p:spPr>
        <p:txBody>
          <a:bodyPr lIns="45718" tIns="45718" rIns="45718" bIns="45718" anchor="ctr"/>
          <a:lstStyle/>
          <a:p>
            <a:pPr/>
          </a:p>
        </p:txBody>
      </p:sp>
      <p:sp>
        <p:nvSpPr>
          <p:cNvPr id="446" name="Oval"/>
          <p:cNvSpPr/>
          <p:nvPr/>
        </p:nvSpPr>
        <p:spPr>
          <a:xfrm rot="16200000">
            <a:off x="3288416" y="3410748"/>
            <a:ext cx="1222600" cy="2081872"/>
          </a:xfrm>
          <a:prstGeom prst="ellipse">
            <a:avLst/>
          </a:prstGeom>
          <a:ln w="25400">
            <a:solidFill>
              <a:srgbClr val="D6D6D6"/>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A9A9A9"/>
                </a:solidFill>
              </a:defRPr>
            </a:pPr>
          </a:p>
        </p:txBody>
      </p:sp>
      <p:sp>
        <p:nvSpPr>
          <p:cNvPr id="447" name="Database"/>
          <p:cNvSpPr txBox="1"/>
          <p:nvPr/>
        </p:nvSpPr>
        <p:spPr>
          <a:xfrm>
            <a:off x="3157102" y="4272615"/>
            <a:ext cx="1082721"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A9A9A9"/>
                </a:solidFill>
                <a:latin typeface="Arial"/>
                <a:ea typeface="Arial"/>
                <a:cs typeface="Arial"/>
                <a:sym typeface="Arial"/>
              </a:defRPr>
            </a:lvl1pPr>
          </a:lstStyle>
          <a:p>
            <a:pPr/>
            <a:r>
              <a:t>Database</a:t>
            </a:r>
          </a:p>
        </p:txBody>
      </p:sp>
      <p:sp>
        <p:nvSpPr>
          <p:cNvPr id="448" name="Text Mining"/>
          <p:cNvSpPr txBox="1"/>
          <p:nvPr/>
        </p:nvSpPr>
        <p:spPr>
          <a:xfrm>
            <a:off x="5227043" y="3911308"/>
            <a:ext cx="135708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0433FF"/>
                </a:solidFill>
                <a:latin typeface="Arial"/>
                <a:ea typeface="Arial"/>
                <a:cs typeface="Arial"/>
                <a:sym typeface="Arial"/>
              </a:defRPr>
            </a:lvl1pPr>
          </a:lstStyle>
          <a:p>
            <a:pPr/>
            <a:r>
              <a:t>Text Mining</a:t>
            </a:r>
          </a:p>
        </p:txBody>
      </p:sp>
      <p:sp>
        <p:nvSpPr>
          <p:cNvPr id="449" name="IR"/>
          <p:cNvSpPr txBox="1"/>
          <p:nvPr/>
        </p:nvSpPr>
        <p:spPr>
          <a:xfrm>
            <a:off x="4774188" y="4832263"/>
            <a:ext cx="3327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2600"/>
                </a:solidFill>
                <a:latin typeface="Arial"/>
                <a:ea typeface="Arial"/>
                <a:cs typeface="Arial"/>
                <a:sym typeface="Arial"/>
              </a:defRPr>
            </a:lvl1pPr>
          </a:lstStyle>
          <a:p>
            <a:pPr/>
            <a:r>
              <a:t>IR</a:t>
            </a:r>
          </a:p>
        </p:txBody>
      </p:sp>
      <p:sp>
        <p:nvSpPr>
          <p:cNvPr id="450" name="Oval"/>
          <p:cNvSpPr/>
          <p:nvPr/>
        </p:nvSpPr>
        <p:spPr>
          <a:xfrm>
            <a:off x="4030275" y="3958440"/>
            <a:ext cx="1440057" cy="2098306"/>
          </a:xfrm>
          <a:prstGeom prst="ellipse">
            <a:avLst/>
          </a:prstGeom>
          <a:ln w="25400">
            <a:solidFill>
              <a:srgbClr val="FF2600"/>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2600"/>
                </a:solidFill>
              </a:defRPr>
            </a:pPr>
          </a:p>
        </p:txBody>
      </p:sp>
      <p:sp>
        <p:nvSpPr>
          <p:cNvPr id="451" name="web search &amp; mining"/>
          <p:cNvSpPr txBox="1"/>
          <p:nvPr/>
        </p:nvSpPr>
        <p:spPr>
          <a:xfrm>
            <a:off x="4945014" y="5201971"/>
            <a:ext cx="1755542"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300">
                <a:solidFill>
                  <a:srgbClr val="0433FF"/>
                </a:solidFill>
                <a:latin typeface="Arial"/>
                <a:ea typeface="Arial"/>
                <a:cs typeface="Arial"/>
                <a:sym typeface="Arial"/>
              </a:defRPr>
            </a:lvl1pPr>
          </a:lstStyle>
          <a:p>
            <a:pPr/>
            <a:r>
              <a:t>web search &amp; mining</a:t>
            </a:r>
          </a:p>
        </p:txBody>
      </p:sp>
      <p:sp>
        <p:nvSpPr>
          <p:cNvPr id="452" name="Data mining"/>
          <p:cNvSpPr txBox="1"/>
          <p:nvPr/>
        </p:nvSpPr>
        <p:spPr>
          <a:xfrm>
            <a:off x="3906600" y="2315375"/>
            <a:ext cx="132393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8F00"/>
                </a:solidFill>
                <a:latin typeface="Arial"/>
                <a:ea typeface="Arial"/>
                <a:cs typeface="Arial"/>
                <a:sym typeface="Arial"/>
              </a:defRPr>
            </a:lvl1pPr>
          </a:lstStyle>
          <a:p>
            <a:pPr/>
            <a:r>
              <a:t>Data mining</a:t>
            </a:r>
          </a:p>
        </p:txBody>
      </p:sp>
      <p:sp>
        <p:nvSpPr>
          <p:cNvPr id="453" name="AI/ML"/>
          <p:cNvSpPr txBox="1"/>
          <p:nvPr/>
        </p:nvSpPr>
        <p:spPr>
          <a:xfrm>
            <a:off x="6316783" y="2088558"/>
            <a:ext cx="72631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D783FF"/>
                </a:solidFill>
                <a:latin typeface="Arial"/>
                <a:ea typeface="Arial"/>
                <a:cs typeface="Arial"/>
                <a:sym typeface="Arial"/>
              </a:defRPr>
            </a:lvl1pPr>
          </a:lstStyle>
          <a:p>
            <a:pPr/>
            <a:r>
              <a:t>AI/ML</a:t>
            </a:r>
          </a:p>
        </p:txBody>
      </p:sp>
      <p:sp>
        <p:nvSpPr>
          <p:cNvPr id="454" name="NLP"/>
          <p:cNvSpPr txBox="1"/>
          <p:nvPr/>
        </p:nvSpPr>
        <p:spPr>
          <a:xfrm>
            <a:off x="7968354" y="3911308"/>
            <a:ext cx="54883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A9A9A9"/>
                </a:solidFill>
                <a:latin typeface="Arial"/>
                <a:ea typeface="Arial"/>
                <a:cs typeface="Arial"/>
                <a:sym typeface="Arial"/>
              </a:defRPr>
            </a:lvl1pPr>
          </a:lstStyle>
          <a:p>
            <a:pPr/>
            <a:r>
              <a:t>NLP</a:t>
            </a:r>
          </a:p>
        </p:txBody>
      </p:sp>
      <p:sp>
        <p:nvSpPr>
          <p:cNvPr id="455" name="Oval"/>
          <p:cNvSpPr/>
          <p:nvPr/>
        </p:nvSpPr>
        <p:spPr>
          <a:xfrm rot="18300000">
            <a:off x="3506448" y="843909"/>
            <a:ext cx="5251121" cy="5940121"/>
          </a:xfrm>
          <a:prstGeom prst="ellipse">
            <a:avLst/>
          </a:prstGeom>
          <a:ln w="25400">
            <a:solidFill>
              <a:srgbClr val="FF85FF"/>
            </a:solidFill>
          </a:ln>
        </p:spPr>
        <p:txBody>
          <a:bodyPr lIns="45718" tIns="45718" rIns="45718" bIns="45718" anchor="ctr"/>
          <a:lstStyle/>
          <a:p>
            <a:pPr/>
          </a:p>
        </p:txBody>
      </p:sp>
      <p:sp>
        <p:nvSpPr>
          <p:cNvPr id="456" name="document classification"/>
          <p:cNvSpPr txBox="1"/>
          <p:nvPr/>
        </p:nvSpPr>
        <p:spPr>
          <a:xfrm>
            <a:off x="5040968" y="2825833"/>
            <a:ext cx="925047" cy="3666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000">
                <a:solidFill>
                  <a:srgbClr val="0433FF"/>
                </a:solidFill>
                <a:latin typeface="Arial"/>
                <a:ea typeface="Arial"/>
                <a:cs typeface="Arial"/>
                <a:sym typeface="Arial"/>
              </a:defRPr>
            </a:lvl1pPr>
          </a:lstStyle>
          <a:p>
            <a:pPr/>
            <a:r>
              <a:t>document classification</a:t>
            </a:r>
          </a:p>
        </p:txBody>
      </p:sp>
      <p:sp>
        <p:nvSpPr>
          <p:cNvPr id="457" name="document clustering"/>
          <p:cNvSpPr txBox="1"/>
          <p:nvPr/>
        </p:nvSpPr>
        <p:spPr>
          <a:xfrm>
            <a:off x="4433486" y="3368570"/>
            <a:ext cx="925048" cy="3666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000">
                <a:solidFill>
                  <a:srgbClr val="0433FF"/>
                </a:solidFill>
                <a:latin typeface="Arial"/>
                <a:ea typeface="Arial"/>
                <a:cs typeface="Arial"/>
                <a:sym typeface="Arial"/>
              </a:defRPr>
            </a:lvl1pPr>
          </a:lstStyle>
          <a:p>
            <a:pPr/>
            <a:r>
              <a:t>document clustering</a:t>
            </a:r>
          </a:p>
        </p:txBody>
      </p:sp>
      <p:sp>
        <p:nvSpPr>
          <p:cNvPr id="458" name="information extraction"/>
          <p:cNvSpPr txBox="1"/>
          <p:nvPr/>
        </p:nvSpPr>
        <p:spPr>
          <a:xfrm>
            <a:off x="6678306" y="3428640"/>
            <a:ext cx="925047" cy="3666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000">
                <a:solidFill>
                  <a:srgbClr val="0433FF"/>
                </a:solidFill>
                <a:latin typeface="Arial"/>
                <a:ea typeface="Arial"/>
                <a:cs typeface="Arial"/>
                <a:sym typeface="Arial"/>
              </a:defRPr>
            </a:lvl1pPr>
          </a:lstStyle>
          <a:p>
            <a:pPr/>
            <a:r>
              <a:t>information extraction</a:t>
            </a:r>
          </a:p>
        </p:txBody>
      </p:sp>
      <p:sp>
        <p:nvSpPr>
          <p:cNvPr id="459" name="sentiment analysis"/>
          <p:cNvSpPr txBox="1"/>
          <p:nvPr/>
        </p:nvSpPr>
        <p:spPr>
          <a:xfrm>
            <a:off x="6326002" y="4502511"/>
            <a:ext cx="1467851" cy="2642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
                <a:solidFill>
                  <a:srgbClr val="0433FF"/>
                </a:solidFill>
                <a:latin typeface="Arial"/>
                <a:ea typeface="Arial"/>
                <a:cs typeface="Arial"/>
                <a:sym typeface="Arial"/>
              </a:defRPr>
            </a:lvl1pPr>
          </a:lstStyle>
          <a:p>
            <a:pPr/>
            <a:r>
              <a:t>sentiment analysis</a:t>
            </a:r>
          </a:p>
        </p:txBody>
      </p:sp>
      <p:sp>
        <p:nvSpPr>
          <p:cNvPr id="460" name="text summarization"/>
          <p:cNvSpPr txBox="1"/>
          <p:nvPr/>
        </p:nvSpPr>
        <p:spPr>
          <a:xfrm>
            <a:off x="4648212" y="4502511"/>
            <a:ext cx="1493003" cy="2642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
                <a:solidFill>
                  <a:srgbClr val="0433FF"/>
                </a:solidFill>
                <a:latin typeface="Arial"/>
                <a:ea typeface="Arial"/>
                <a:cs typeface="Arial"/>
                <a:sym typeface="Arial"/>
              </a:defRPr>
            </a:lvl1pPr>
          </a:lstStyle>
          <a:p>
            <a:pPr/>
            <a:r>
              <a:t>text summarization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42"/>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5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58"/>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456"/>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457"/>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459"/>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460"/>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2" grpId="1"/>
      <p:bldP build="whole" bldLvl="1" animBg="1" rev="0" advAuto="0" spid="455" grpId="2"/>
      <p:bldP build="whole" bldLvl="1" animBg="1" rev="0" advAuto="0" spid="456" grpId="4"/>
      <p:bldP build="whole" bldLvl="1" animBg="1" rev="0" advAuto="0" spid="458" grpId="3"/>
      <p:bldP build="whole" bldLvl="1" animBg="1" rev="0" advAuto="0" spid="460" grpId="7"/>
      <p:bldP build="whole" bldLvl="1" animBg="1" rev="0" advAuto="0" spid="459" grpId="6"/>
      <p:bldP build="whole" bldLvl="1" animBg="1" rev="0" advAuto="0" spid="457" grpId="5"/>
      <p:bldP build="whole" bldLvl="1" animBg="1" rev="0" advAuto="0" spid="451" grpId="8"/>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yllabu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Syllabus</a:t>
            </a:r>
          </a:p>
        </p:txBody>
      </p:sp>
      <p:sp>
        <p:nvSpPr>
          <p:cNvPr id="465" name="Vector space model, TF-IDF"/>
          <p:cNvSpPr txBox="1"/>
          <p:nvPr/>
        </p:nvSpPr>
        <p:spPr>
          <a:xfrm>
            <a:off x="1075251" y="1839415"/>
            <a:ext cx="3740248"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Vector space model, TF-IDF</a:t>
            </a:r>
          </a:p>
        </p:txBody>
      </p:sp>
      <p:sp>
        <p:nvSpPr>
          <p:cNvPr id="466" name="Probability ranking principle, BM25"/>
          <p:cNvSpPr txBox="1"/>
          <p:nvPr/>
        </p:nvSpPr>
        <p:spPr>
          <a:xfrm>
            <a:off x="1075251" y="2385515"/>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Probability ranking principle, BM25</a:t>
            </a:r>
          </a:p>
        </p:txBody>
      </p:sp>
      <p:sp>
        <p:nvSpPr>
          <p:cNvPr id="467" name="IR evaluation, query completion"/>
          <p:cNvSpPr txBox="1"/>
          <p:nvPr/>
        </p:nvSpPr>
        <p:spPr>
          <a:xfrm>
            <a:off x="1075251" y="29577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IR evaluation, query completion</a:t>
            </a:r>
          </a:p>
        </p:txBody>
      </p:sp>
      <p:sp>
        <p:nvSpPr>
          <p:cNvPr id="468" name="Inverted index, ES, PageRank, HITS"/>
          <p:cNvSpPr txBox="1"/>
          <p:nvPr/>
        </p:nvSpPr>
        <p:spPr>
          <a:xfrm>
            <a:off x="1075251" y="3529892"/>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Inverted index, ES, PageRank, HITS</a:t>
            </a:r>
          </a:p>
        </p:txBody>
      </p:sp>
      <p:sp>
        <p:nvSpPr>
          <p:cNvPr id="469" name="Relevance feedback, PRF"/>
          <p:cNvSpPr txBox="1"/>
          <p:nvPr/>
        </p:nvSpPr>
        <p:spPr>
          <a:xfrm>
            <a:off x="1075251" y="4102081"/>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Relevance feedback, PRF</a:t>
            </a:r>
          </a:p>
        </p:txBody>
      </p:sp>
      <p:sp>
        <p:nvSpPr>
          <p:cNvPr id="470" name="EM algorithm"/>
          <p:cNvSpPr txBox="1"/>
          <p:nvPr/>
        </p:nvSpPr>
        <p:spPr>
          <a:xfrm>
            <a:off x="7095051" y="1702469"/>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EM algorithm</a:t>
            </a:r>
          </a:p>
        </p:txBody>
      </p:sp>
      <p:sp>
        <p:nvSpPr>
          <p:cNvPr id="471" name="RNN/LSTM"/>
          <p:cNvSpPr txBox="1"/>
          <p:nvPr/>
        </p:nvSpPr>
        <p:spPr>
          <a:xfrm>
            <a:off x="7095051" y="2197769"/>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RNN/LSTM</a:t>
            </a:r>
          </a:p>
        </p:txBody>
      </p:sp>
      <p:sp>
        <p:nvSpPr>
          <p:cNvPr id="472" name="Transformer/Bert"/>
          <p:cNvSpPr txBox="1"/>
          <p:nvPr/>
        </p:nvSpPr>
        <p:spPr>
          <a:xfrm>
            <a:off x="7095051" y="2693070"/>
            <a:ext cx="4589263"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Transformer/Bert</a:t>
            </a:r>
          </a:p>
        </p:txBody>
      </p:sp>
      <p:sp>
        <p:nvSpPr>
          <p:cNvPr id="473" name="Frontier topic: recommender system"/>
          <p:cNvSpPr txBox="1"/>
          <p:nvPr/>
        </p:nvSpPr>
        <p:spPr>
          <a:xfrm>
            <a:off x="7095051" y="45071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recommender system</a:t>
            </a:r>
          </a:p>
        </p:txBody>
      </p:sp>
      <p:sp>
        <p:nvSpPr>
          <p:cNvPr id="474" name="Frontier topic: opinion analysis/mining"/>
          <p:cNvSpPr txBox="1"/>
          <p:nvPr/>
        </p:nvSpPr>
        <p:spPr>
          <a:xfrm>
            <a:off x="7095051" y="50024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opinion analysis/mining</a:t>
            </a:r>
          </a:p>
        </p:txBody>
      </p:sp>
      <p:sp>
        <p:nvSpPr>
          <p:cNvPr id="475" name="Frontier topic: NMT, program synthesis"/>
          <p:cNvSpPr txBox="1"/>
          <p:nvPr/>
        </p:nvSpPr>
        <p:spPr>
          <a:xfrm>
            <a:off x="7095051" y="54977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NMT, program synthesis</a:t>
            </a:r>
          </a:p>
        </p:txBody>
      </p:sp>
      <p:sp>
        <p:nvSpPr>
          <p:cNvPr id="476" name="Neural IR"/>
          <p:cNvSpPr txBox="1"/>
          <p:nvPr/>
        </p:nvSpPr>
        <p:spPr>
          <a:xfrm>
            <a:off x="1075251" y="4674269"/>
            <a:ext cx="4589263"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Neural IR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4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4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4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4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4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4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2" grpId="8"/>
      <p:bldP build="whole" bldLvl="1" animBg="1" rev="0" advAuto="0" spid="473" grpId="9"/>
      <p:bldP build="whole" bldLvl="1" animBg="1" rev="0" advAuto="0" spid="466" grpId="2"/>
      <p:bldP build="whole" bldLvl="1" animBg="1" rev="0" advAuto="0" spid="469" grpId="5"/>
      <p:bldP build="whole" bldLvl="1" animBg="1" rev="0" advAuto="0" spid="467" grpId="3"/>
      <p:bldP build="whole" bldLvl="1" animBg="1" rev="0" advAuto="0" spid="470" grpId="6"/>
      <p:bldP build="whole" bldLvl="1" animBg="1" rev="0" advAuto="0" spid="475" grpId="11"/>
      <p:bldP build="whole" bldLvl="1" animBg="1" rev="0" advAuto="0" spid="465" grpId="1"/>
      <p:bldP build="whole" bldLvl="1" animBg="1" rev="0" advAuto="0" spid="468" grpId="4"/>
      <p:bldP build="whole" bldLvl="1" animBg="1" rev="0" advAuto="0" spid="476" grpId="12"/>
      <p:bldP build="whole" bldLvl="1" animBg="1" rev="0" advAuto="0" spid="471" grpId="7"/>
      <p:bldP build="whole" bldLvl="1" animBg="1" rev="0" advAuto="0" spid="474" grpId="10"/>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Assignment goal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Assignment goals</a:t>
            </a:r>
          </a:p>
        </p:txBody>
      </p:sp>
      <p:sp>
        <p:nvSpPr>
          <p:cNvPr id="481" name="Upon successful completion of this course, students should be able to:…"/>
          <p:cNvSpPr txBox="1"/>
          <p:nvPr>
            <p:ph type="body" idx="4294967295"/>
          </p:nvPr>
        </p:nvSpPr>
        <p:spPr>
          <a:xfrm>
            <a:off x="681954" y="1742860"/>
            <a:ext cx="10828092" cy="5504837"/>
          </a:xfrm>
          <a:prstGeom prst="rect">
            <a:avLst/>
          </a:prstGeom>
        </p:spPr>
        <p:txBody>
          <a:bodyPr lIns="45719" tIns="45719" rIns="45719" bIns="45719"/>
          <a:lstStyle/>
          <a:p>
            <a:pPr marL="0" indent="0">
              <a:lnSpc>
                <a:spcPts val="4000"/>
              </a:lnSpc>
              <a:spcBef>
                <a:spcPts val="0"/>
              </a:spcBef>
              <a:buSzTx/>
              <a:buFontTx/>
              <a:buNone/>
              <a:defRPr sz="1900">
                <a:solidFill>
                  <a:srgbClr val="333333"/>
                </a:solidFill>
                <a:latin typeface="Arial"/>
                <a:ea typeface="Arial"/>
                <a:cs typeface="Arial"/>
                <a:sym typeface="Arial"/>
              </a:defRPr>
            </a:pPr>
            <a:r>
              <a:t>Upon successful completion of this course, students should be able to:</a:t>
            </a:r>
          </a:p>
          <a:p>
            <a:pPr marL="0" indent="0">
              <a:lnSpc>
                <a:spcPts val="4000"/>
              </a:lnSpc>
              <a:spcBef>
                <a:spcPts val="0"/>
              </a:spcBef>
              <a:buSzTx/>
              <a:buFontTx/>
              <a:buNon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Evaluate ranking algorithms by using information retrieval evaluation techniques, and implement text retrieval models such as TF-IDF and BM25;</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Use Elastic search to implement a prototypical search engine on Twitter data;</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Derive inference algorithms for the maximum likelihood estimation (MLE), implement the expectation maximization (EM) algorithm;</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Use state-of-the-art tools such as LSTM/Bert for text classification tasks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Prerequisite"/>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Prerequisite</a:t>
            </a:r>
          </a:p>
        </p:txBody>
      </p:sp>
      <p:sp>
        <p:nvSpPr>
          <p:cNvPr id="486" name="CS115 is required for undergrad, CS284 is recommended (data structure in Java)…"/>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CS115 is required for undergrad, CS284 is recommended (data structure in Java)</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b="1" sz="2200">
                <a:solidFill>
                  <a:srgbClr val="FF2600"/>
                </a:solidFill>
                <a:latin typeface="Arial"/>
                <a:ea typeface="Arial"/>
                <a:cs typeface="Arial"/>
                <a:sym typeface="Arial"/>
              </a:defRPr>
            </a:pPr>
            <a:r>
              <a:t>Fluency in Python is required</a:t>
            </a:r>
          </a:p>
          <a:p>
            <a:pPr lvl="1" marL="800100" indent="-342900">
              <a:spcBef>
                <a:spcPts val="500"/>
              </a:spcBef>
              <a:buChar char="•"/>
              <a:defRPr sz="2200">
                <a:solidFill>
                  <a:srgbClr val="000000"/>
                </a:solidFill>
                <a:latin typeface="Arial"/>
                <a:ea typeface="Arial"/>
                <a:cs typeface="Arial"/>
                <a:sym typeface="Arial"/>
              </a:defRPr>
            </a:pPr>
          </a:p>
          <a:p>
            <a:pPr marL="342899" indent="-342899">
              <a:spcBef>
                <a:spcPts val="500"/>
              </a:spcBef>
              <a:defRPr b="1" sz="2200">
                <a:solidFill>
                  <a:srgbClr val="FF2600"/>
                </a:solidFill>
                <a:latin typeface="Arial"/>
                <a:ea typeface="Arial"/>
                <a:cs typeface="Arial"/>
                <a:sym typeface="Arial"/>
              </a:defRPr>
            </a:pPr>
            <a:r>
              <a:t>A good knowledge on statistics and probability</a:t>
            </a:r>
          </a:p>
          <a:p>
            <a:pPr lvl="1" marL="800100" indent="-342900">
              <a:spcBef>
                <a:spcPts val="500"/>
              </a:spcBef>
              <a:buChar char="•"/>
              <a:defRPr sz="2200">
                <a:solidFill>
                  <a:srgbClr val="000000"/>
                </a:solidFill>
                <a:latin typeface="Arial"/>
                <a:ea typeface="Arial"/>
                <a:cs typeface="Arial"/>
                <a:sym typeface="Arial"/>
              </a:defRPr>
            </a:pPr>
          </a:p>
          <a:p>
            <a:pPr marL="342899" indent="-342899" defTabSz="914400">
              <a:defRPr sz="2200">
                <a:solidFill>
                  <a:srgbClr val="000000"/>
                </a:solidFill>
                <a:latin typeface="Arial"/>
                <a:ea typeface="Arial"/>
                <a:cs typeface="Arial"/>
                <a:sym typeface="Arial"/>
              </a:defRPr>
            </a:pPr>
            <a:r>
              <a:t>Knowledge of one or more of the following areas is a plus, but not required:  Information Retrieval, Machine Learning, Data Mining, Natural Language Processing</a:t>
            </a:r>
          </a:p>
          <a:p>
            <a:pPr marL="342899" indent="-342899" defTabSz="914400">
              <a:defRPr sz="2200">
                <a:solidFill>
                  <a:srgbClr val="000000"/>
                </a:solidFill>
                <a:latin typeface="Arial"/>
                <a:ea typeface="Arial"/>
                <a:cs typeface="Arial"/>
                <a:sym typeface="Arial"/>
              </a:defRPr>
            </a:pPr>
          </a:p>
          <a:p>
            <a:pPr marL="342899" indent="-342899" defTabSz="914400">
              <a:defRPr sz="2200">
                <a:solidFill>
                  <a:srgbClr val="000000"/>
                </a:solidFill>
                <a:latin typeface="Arial"/>
                <a:ea typeface="Arial"/>
                <a:cs typeface="Arial"/>
                <a:sym typeface="Arial"/>
              </a:defRPr>
            </a:pPr>
            <a:r>
              <a:t>Contact the instructor if you aren’t sure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Format"/>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Format</a:t>
            </a:r>
          </a:p>
        </p:txBody>
      </p:sp>
      <p:sp>
        <p:nvSpPr>
          <p:cNvPr id="491" name="Meeting (946 9169 6894): every Monday 6:15-8:45…"/>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Meeting (946 9169 6894): every Monday 6:15-8:45</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4 programming assignments</a:t>
            </a:r>
          </a:p>
          <a:p>
            <a:pPr lvl="1" marL="800100" indent="-342900">
              <a:spcBef>
                <a:spcPts val="500"/>
              </a:spcBef>
              <a:buChar char="•"/>
              <a:defRPr sz="2200">
                <a:solidFill>
                  <a:srgbClr val="000000"/>
                </a:solidFill>
                <a:latin typeface="Arial"/>
                <a:ea typeface="Arial"/>
                <a:cs typeface="Arial"/>
                <a:sym typeface="Arial"/>
              </a:defRPr>
            </a:pPr>
            <a:r>
              <a:t>Submit code + report (written in PDF)</a:t>
            </a:r>
          </a:p>
          <a:p>
            <a:pPr lvl="1" marL="800100" indent="-342900">
              <a:spcBef>
                <a:spcPts val="500"/>
              </a:spcBef>
              <a:buChar char="•"/>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1 midterm</a:t>
            </a:r>
          </a:p>
          <a:p>
            <a:pPr lvl="1" marL="800100" indent="-342900">
              <a:spcBef>
                <a:spcPts val="500"/>
              </a:spcBef>
              <a:buChar char="•"/>
              <a:defRPr sz="2200">
                <a:solidFill>
                  <a:srgbClr val="000000"/>
                </a:solidFill>
                <a:latin typeface="Arial"/>
                <a:ea typeface="Arial"/>
                <a:cs typeface="Arial"/>
                <a:sym typeface="Arial"/>
              </a:defRPr>
            </a:pPr>
            <a:r>
              <a:t>in class</a:t>
            </a:r>
          </a:p>
          <a:p>
            <a:pPr lvl="1" marL="800100" indent="-342900">
              <a:spcBef>
                <a:spcPts val="500"/>
              </a:spcBef>
              <a:buChar char="•"/>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Final project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What is CS589 about?"/>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What is CS589 about?</a:t>
            </a:r>
          </a:p>
        </p:txBody>
      </p:sp>
      <p:sp>
        <p:nvSpPr>
          <p:cNvPr id="7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80" name="Text Mining…"/>
          <p:cNvSpPr txBox="1"/>
          <p:nvPr>
            <p:ph type="body" idx="4294967295"/>
          </p:nvPr>
        </p:nvSpPr>
        <p:spPr>
          <a:xfrm>
            <a:off x="681954" y="1742860"/>
            <a:ext cx="10828092" cy="5504837"/>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Text Mining</a:t>
            </a:r>
          </a:p>
          <a:p>
            <a:pPr lvl="1" marL="800100" indent="-342900">
              <a:spcBef>
                <a:spcPts val="500"/>
              </a:spcBef>
              <a:buChar char="•"/>
              <a:defRPr sz="2400">
                <a:solidFill>
                  <a:srgbClr val="000000"/>
                </a:solidFill>
                <a:latin typeface="Arial"/>
                <a:ea typeface="Arial"/>
                <a:cs typeface="Arial"/>
                <a:sym typeface="Arial"/>
              </a:defRPr>
            </a:pPr>
            <a:r>
              <a:t>The study of extracting high quality information from raw texts</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Information retrieval</a:t>
            </a:r>
          </a:p>
          <a:p>
            <a:pPr lvl="1" marL="800100" indent="-342900">
              <a:spcBef>
                <a:spcPts val="500"/>
              </a:spcBef>
              <a:buChar char="•"/>
              <a:defRPr sz="2400">
                <a:solidFill>
                  <a:srgbClr val="000000"/>
                </a:solidFill>
                <a:latin typeface="Arial"/>
                <a:ea typeface="Arial"/>
                <a:cs typeface="Arial"/>
                <a:sym typeface="Arial"/>
              </a:defRPr>
            </a:pPr>
            <a:r>
              <a:t>The study of retrieving relevant information/resources/knowledge to an </a:t>
            </a:r>
            <a:r>
              <a:rPr b="1">
                <a:solidFill>
                  <a:srgbClr val="FF2600"/>
                </a:solidFill>
              </a:rPr>
              <a:t>information need</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Final Project"/>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Final Project</a:t>
            </a:r>
          </a:p>
        </p:txBody>
      </p:sp>
      <p:sp>
        <p:nvSpPr>
          <p:cNvPr id="496" name="Students choose a topic; for each topic, they pick 2-3 coherent papers, and write a summary for the paper"/>
          <p:cNvSpPr txBox="1"/>
          <p:nvPr/>
        </p:nvSpPr>
        <p:spPr>
          <a:xfrm>
            <a:off x="2269051" y="1483815"/>
            <a:ext cx="637644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Students choose a topic; for each topic, they pick 2-3 coherent papers, and write a summary for the paper</a:t>
            </a:r>
          </a:p>
        </p:txBody>
      </p:sp>
      <p:sp>
        <p:nvSpPr>
          <p:cNvPr id="497" name="Students who share the same interest are categorized into groups; each group propose a novel research topic motivated by their survey"/>
          <p:cNvSpPr txBox="1"/>
          <p:nvPr/>
        </p:nvSpPr>
        <p:spPr>
          <a:xfrm>
            <a:off x="2301977" y="2680760"/>
            <a:ext cx="9460302"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Students who share the same interest are categorized into groups; each group propose a novel research topic motivated by their survey</a:t>
            </a:r>
          </a:p>
        </p:txBody>
      </p:sp>
      <p:sp>
        <p:nvSpPr>
          <p:cNvPr id="498" name="Deliver a presentation in Week 14"/>
          <p:cNvSpPr txBox="1"/>
          <p:nvPr/>
        </p:nvSpPr>
        <p:spPr>
          <a:xfrm>
            <a:off x="2301977" y="4271092"/>
            <a:ext cx="9460302"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D</a:t>
            </a:r>
            <a:r>
              <a:t>eliver a presentation in Week 14</a:t>
            </a:r>
          </a:p>
        </p:txBody>
      </p:sp>
      <p:sp>
        <p:nvSpPr>
          <p:cNvPr id="499" name="Submit their implementation (code in Python) as well as an 8-page academic paper as their final project."/>
          <p:cNvSpPr txBox="1"/>
          <p:nvPr/>
        </p:nvSpPr>
        <p:spPr>
          <a:xfrm>
            <a:off x="2301977" y="4890629"/>
            <a:ext cx="9460302" cy="6173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S</a:t>
            </a:r>
            <a:r>
              <a:t>ubmit their implementation</a:t>
            </a:r>
            <a:r>
              <a:t> (code in Python) as well as an </a:t>
            </a:r>
            <a:r>
              <a:t>8-page</a:t>
            </a:r>
            <a:r>
              <a:t> academic paper as their final project. </a:t>
            </a:r>
          </a:p>
        </p:txBody>
      </p:sp>
      <p:sp>
        <p:nvSpPr>
          <p:cNvPr id="500" name="Oct 19…"/>
          <p:cNvSpPr txBox="1"/>
          <p:nvPr/>
        </p:nvSpPr>
        <p:spPr>
          <a:xfrm>
            <a:off x="872744" y="1492172"/>
            <a:ext cx="1128970" cy="7426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ts val="4000"/>
              </a:lnSpc>
              <a:defRPr b="1" i="1" sz="2200">
                <a:solidFill>
                  <a:srgbClr val="000000"/>
                </a:solidFill>
                <a:latin typeface="Arial"/>
                <a:ea typeface="Arial"/>
                <a:cs typeface="Arial"/>
                <a:sym typeface="Arial"/>
              </a:defRPr>
            </a:pPr>
            <a:r>
              <a:t>Oct 19</a:t>
            </a:r>
          </a:p>
          <a:p>
            <a:pPr>
              <a:lnSpc>
                <a:spcPts val="4000"/>
              </a:lnSpc>
              <a:defRPr b="1" i="1" sz="2200">
                <a:solidFill>
                  <a:srgbClr val="000000"/>
                </a:solidFill>
                <a:latin typeface="Arial"/>
                <a:ea typeface="Arial"/>
                <a:cs typeface="Arial"/>
                <a:sym typeface="Arial"/>
              </a:defRPr>
            </a:pPr>
            <a:r>
              <a:t>- Oct 26</a:t>
            </a:r>
          </a:p>
        </p:txBody>
      </p:sp>
      <p:sp>
        <p:nvSpPr>
          <p:cNvPr id="501" name="Oct 26 - Nov 16"/>
          <p:cNvSpPr txBox="1"/>
          <p:nvPr/>
        </p:nvSpPr>
        <p:spPr>
          <a:xfrm>
            <a:off x="872744" y="2649841"/>
            <a:ext cx="1276750"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Oct 26 - Nov 16</a:t>
            </a:r>
          </a:p>
        </p:txBody>
      </p:sp>
      <p:sp>
        <p:nvSpPr>
          <p:cNvPr id="502" name="Dec 14"/>
          <p:cNvSpPr txBox="1"/>
          <p:nvPr/>
        </p:nvSpPr>
        <p:spPr>
          <a:xfrm>
            <a:off x="872744" y="4219308"/>
            <a:ext cx="1276750"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Dec 14</a:t>
            </a:r>
          </a:p>
        </p:txBody>
      </p:sp>
      <p:sp>
        <p:nvSpPr>
          <p:cNvPr id="503" name="Dec 20"/>
          <p:cNvSpPr txBox="1"/>
          <p:nvPr/>
        </p:nvSpPr>
        <p:spPr>
          <a:xfrm>
            <a:off x="872744" y="4970594"/>
            <a:ext cx="1276750"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Dec 20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9" grpId="4"/>
      <p:bldP build="whole" bldLvl="1" animBg="1" rev="0" advAuto="0" spid="496" grpId="1"/>
      <p:bldP build="whole" bldLvl="1" animBg="1" rev="0" advAuto="0" spid="498" grpId="3"/>
      <p:bldP build="whole" bldLvl="1" animBg="1" rev="0" advAuto="0" spid="497" grpId="2"/>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Grading"/>
          <p:cNvSpPr txBox="1"/>
          <p:nvPr>
            <p:ph type="title" idx="4294967295"/>
          </p:nvPr>
        </p:nvSpPr>
        <p:spPr>
          <a:xfrm>
            <a:off x="374160" y="414337"/>
            <a:ext cx="10550771" cy="657450"/>
          </a:xfrm>
          <a:prstGeom prst="rect">
            <a:avLst/>
          </a:prstGeom>
          <a:solidFill>
            <a:srgbClr val="FFFFFF"/>
          </a:solidFill>
        </p:spPr>
        <p:txBody>
          <a:bodyPr lIns="45719" tIns="45719" rIns="45719" bIns="45719" anchor="t"/>
          <a:lstStyle>
            <a:lvl1pPr algn="l">
              <a:defRPr b="1" sz="3000">
                <a:solidFill>
                  <a:srgbClr val="000000"/>
                </a:solidFill>
                <a:latin typeface="Arial"/>
                <a:ea typeface="Arial"/>
                <a:cs typeface="Arial"/>
                <a:sym typeface="Arial"/>
              </a:defRPr>
            </a:lvl1pPr>
          </a:lstStyle>
          <a:p>
            <a:pPr/>
            <a:r>
              <a:t>Grading</a:t>
            </a:r>
          </a:p>
        </p:txBody>
      </p:sp>
      <p:sp>
        <p:nvSpPr>
          <p:cNvPr id="508" name="Homework - 40%, Midterm - 30%, Project - 30%…"/>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Homework - 40%, Midterm - 30%, Project - 30%</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000">
                <a:solidFill>
                  <a:srgbClr val="000000"/>
                </a:solidFill>
                <a:latin typeface="Arial"/>
                <a:ea typeface="Arial"/>
                <a:cs typeface="Arial"/>
                <a:sym typeface="Arial"/>
              </a:defRPr>
            </a:pPr>
            <a:r>
              <a:t>Late policy</a:t>
            </a:r>
          </a:p>
          <a:p>
            <a:pPr lvl="1" marL="800100" indent="-342900">
              <a:spcBef>
                <a:spcPts val="500"/>
              </a:spcBef>
              <a:buChar char="•"/>
              <a:defRPr sz="2000">
                <a:solidFill>
                  <a:srgbClr val="000000"/>
                </a:solidFill>
                <a:latin typeface="Arial"/>
                <a:ea typeface="Arial"/>
                <a:cs typeface="Arial"/>
                <a:sym typeface="Arial"/>
              </a:defRPr>
            </a:pPr>
            <a:r>
              <a:t>Submit within 24 hours of deadline - 90%, within 48 hours - 70%, 0 if code not compile</a:t>
            </a:r>
          </a:p>
          <a:p>
            <a:pPr lvl="1" marL="800100" indent="-342900">
              <a:spcBef>
                <a:spcPts val="500"/>
              </a:spcBef>
              <a:buChar char="•"/>
              <a:defRPr sz="2000">
                <a:solidFill>
                  <a:srgbClr val="000000"/>
                </a:solidFill>
                <a:latin typeface="Arial"/>
                <a:ea typeface="Arial"/>
                <a:cs typeface="Arial"/>
                <a:sym typeface="Arial"/>
              </a:defRPr>
            </a:pPr>
            <a:r>
              <a:t>Late by over 48 hours are generally not permitted</a:t>
            </a:r>
          </a:p>
          <a:p>
            <a:pPr lvl="2" marL="1257300" indent="-342900">
              <a:spcBef>
                <a:spcPts val="500"/>
              </a:spcBef>
              <a:defRPr b="1" sz="2000">
                <a:solidFill>
                  <a:srgbClr val="008F00"/>
                </a:solidFill>
                <a:latin typeface="Arial"/>
                <a:ea typeface="Arial"/>
                <a:cs typeface="Arial"/>
                <a:sym typeface="Arial"/>
              </a:defRPr>
            </a:pPr>
            <a:r>
              <a:t>Medical conditions</a:t>
            </a:r>
          </a:p>
          <a:p>
            <a:pPr lvl="2" marL="1257300" indent="-342900">
              <a:spcBef>
                <a:spcPts val="500"/>
              </a:spcBef>
              <a:defRPr b="1" sz="2000">
                <a:solidFill>
                  <a:srgbClr val="4F8F00"/>
                </a:solidFill>
                <a:latin typeface="Arial"/>
                <a:ea typeface="Arial"/>
                <a:cs typeface="Arial"/>
                <a:sym typeface="Arial"/>
              </a:defRPr>
            </a:pPr>
            <a:r>
              <a:t>A sudden increase in family duty</a:t>
            </a:r>
          </a:p>
          <a:p>
            <a:pPr lvl="2" marL="1257300" indent="-342900">
              <a:spcBef>
                <a:spcPts val="500"/>
              </a:spcBef>
              <a:defRPr b="1" sz="2000">
                <a:solidFill>
                  <a:srgbClr val="FF2600"/>
                </a:solidFill>
                <a:latin typeface="Arial"/>
                <a:ea typeface="Arial"/>
                <a:cs typeface="Arial"/>
                <a:sym typeface="Arial"/>
              </a:defRPr>
            </a:pPr>
            <a:r>
              <a:t>Too much workload from other courses </a:t>
            </a:r>
          </a:p>
          <a:p>
            <a:pPr lvl="2" marL="1257300" indent="-342900">
              <a:spcBef>
                <a:spcPts val="500"/>
              </a:spcBef>
              <a:defRPr b="1" sz="2000">
                <a:solidFill>
                  <a:srgbClr val="FF2600"/>
                </a:solidFill>
                <a:latin typeface="Arial"/>
                <a:ea typeface="Arial"/>
                <a:cs typeface="Arial"/>
                <a:sym typeface="Arial"/>
              </a:defRPr>
            </a:pPr>
            <a:r>
              <a:t>The assignment is too difficult </a:t>
            </a:r>
          </a:p>
        </p:txBody>
      </p:sp>
      <p:pic>
        <p:nvPicPr>
          <p:cNvPr id="509" name="Image" descr="Image"/>
          <p:cNvPicPr>
            <a:picLocks noChangeAspect="1"/>
          </p:cNvPicPr>
          <p:nvPr/>
        </p:nvPicPr>
        <p:blipFill>
          <a:blip r:embed="rId3">
            <a:extLst/>
          </a:blip>
          <a:stretch>
            <a:fillRect/>
          </a:stretch>
        </p:blipFill>
        <p:spPr>
          <a:xfrm>
            <a:off x="7693762" y="3538438"/>
            <a:ext cx="804648" cy="514728"/>
          </a:xfrm>
          <a:prstGeom prst="rect">
            <a:avLst/>
          </a:prstGeom>
          <a:ln w="12700">
            <a:miter lim="400000"/>
          </a:ln>
        </p:spPr>
      </p:pic>
      <p:pic>
        <p:nvPicPr>
          <p:cNvPr id="510" name="Image" descr="Image"/>
          <p:cNvPicPr>
            <a:picLocks noChangeAspect="1"/>
          </p:cNvPicPr>
          <p:nvPr/>
        </p:nvPicPr>
        <p:blipFill>
          <a:blip r:embed="rId3">
            <a:extLst/>
          </a:blip>
          <a:stretch>
            <a:fillRect/>
          </a:stretch>
        </p:blipFill>
        <p:spPr>
          <a:xfrm>
            <a:off x="7704215" y="3999923"/>
            <a:ext cx="783743" cy="501355"/>
          </a:xfrm>
          <a:prstGeom prst="rect">
            <a:avLst/>
          </a:prstGeom>
          <a:ln w="12700">
            <a:miter lim="400000"/>
          </a:ln>
        </p:spPr>
      </p:pic>
      <p:pic>
        <p:nvPicPr>
          <p:cNvPr id="511" name="Image" descr="Image"/>
          <p:cNvPicPr>
            <a:picLocks noChangeAspect="1"/>
          </p:cNvPicPr>
          <p:nvPr/>
        </p:nvPicPr>
        <p:blipFill>
          <a:blip r:embed="rId3">
            <a:extLst/>
          </a:blip>
          <a:stretch>
            <a:fillRect/>
          </a:stretch>
        </p:blipFill>
        <p:spPr>
          <a:xfrm>
            <a:off x="7371298" y="4428482"/>
            <a:ext cx="804648" cy="514728"/>
          </a:xfrm>
          <a:prstGeom prst="rect">
            <a:avLst/>
          </a:prstGeom>
          <a:ln w="12700">
            <a:miter lim="400000"/>
          </a:ln>
        </p:spPr>
      </p:pic>
      <p:pic>
        <p:nvPicPr>
          <p:cNvPr id="512" name="Image" descr="Image"/>
          <p:cNvPicPr>
            <a:picLocks noChangeAspect="1"/>
          </p:cNvPicPr>
          <p:nvPr/>
        </p:nvPicPr>
        <p:blipFill>
          <a:blip r:embed="rId3">
            <a:extLst/>
          </a:blip>
          <a:stretch>
            <a:fillRect/>
          </a:stretch>
        </p:blipFill>
        <p:spPr>
          <a:xfrm>
            <a:off x="7371298" y="4869062"/>
            <a:ext cx="804648" cy="514727"/>
          </a:xfrm>
          <a:prstGeom prst="rect">
            <a:avLst/>
          </a:prstGeom>
          <a:ln w="12700">
            <a:miter lim="400000"/>
          </a:ln>
        </p:spPr>
      </p:pic>
      <p:sp>
        <p:nvSpPr>
          <p:cNvPr id="513" name="Rectangle"/>
          <p:cNvSpPr/>
          <p:nvPr/>
        </p:nvSpPr>
        <p:spPr>
          <a:xfrm>
            <a:off x="8115975" y="3619760"/>
            <a:ext cx="557546" cy="924328"/>
          </a:xfrm>
          <a:prstGeom prst="rect">
            <a:avLst/>
          </a:prstGeom>
          <a:solidFill>
            <a:srgbClr val="FFFFFF"/>
          </a:solidFill>
          <a:ln w="12700">
            <a:miter lim="400000"/>
          </a:ln>
        </p:spPr>
        <p:txBody>
          <a:bodyPr lIns="45718" tIns="45718" rIns="45718" bIns="45718" anchor="ctr"/>
          <a:lstStyle/>
          <a:p>
            <a:pPr/>
          </a:p>
        </p:txBody>
      </p:sp>
      <p:sp>
        <p:nvSpPr>
          <p:cNvPr id="514" name="Rectangle"/>
          <p:cNvSpPr/>
          <p:nvPr/>
        </p:nvSpPr>
        <p:spPr>
          <a:xfrm>
            <a:off x="7239520" y="4520256"/>
            <a:ext cx="557546" cy="924329"/>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Plagiarism policy"/>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Plagiarism policy</a:t>
            </a:r>
          </a:p>
        </p:txBody>
      </p:sp>
      <p:sp>
        <p:nvSpPr>
          <p:cNvPr id="519" name="We have a very powerful plagiarism detection pipeline, do not take the risk…"/>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b="1" sz="2200">
                <a:solidFill>
                  <a:srgbClr val="FF2600"/>
                </a:solidFill>
                <a:latin typeface="Arial"/>
                <a:ea typeface="Arial"/>
                <a:cs typeface="Arial"/>
                <a:sym typeface="Arial"/>
              </a:defRPr>
            </a:pPr>
            <a:r>
              <a:t>We have a very powerful plagiarism detection pipeline, do not take the risk</a:t>
            </a:r>
          </a:p>
          <a:p>
            <a:pPr marL="342899" indent="-342899">
              <a:spcBef>
                <a:spcPts val="500"/>
              </a:spcBef>
              <a:defRPr b="1" sz="2200">
                <a:solidFill>
                  <a:srgbClr val="FF2600"/>
                </a:solidFill>
                <a:latin typeface="Arial"/>
                <a:ea typeface="Arial"/>
                <a:cs typeface="Arial"/>
                <a:sym typeface="Arial"/>
              </a:defRPr>
            </a:pPr>
          </a:p>
          <a:p>
            <a:pPr marL="342899" indent="-342899">
              <a:spcBef>
                <a:spcPts val="500"/>
              </a:spcBef>
              <a:defRPr b="1" sz="2200">
                <a:solidFill>
                  <a:srgbClr val="FF2600"/>
                </a:solidFill>
                <a:latin typeface="Arial"/>
                <a:ea typeface="Arial"/>
                <a:cs typeface="Arial"/>
                <a:sym typeface="Arial"/>
              </a:defRPr>
            </a:pPr>
            <a:r>
              <a:t>Cheating case in CS284</a:t>
            </a:r>
          </a:p>
          <a:p>
            <a:pPr lvl="1" marL="800100" indent="-342900">
              <a:spcBef>
                <a:spcPts val="500"/>
              </a:spcBef>
              <a:buChar char="•"/>
              <a:defRPr b="1" sz="2200">
                <a:solidFill>
                  <a:srgbClr val="FF2600"/>
                </a:solidFill>
                <a:latin typeface="Arial"/>
                <a:ea typeface="Arial"/>
                <a:cs typeface="Arial"/>
                <a:sym typeface="Arial"/>
              </a:defRPr>
            </a:pPr>
            <a:r>
              <a:t>A student put all his homework on a GitHub public repo</a:t>
            </a:r>
          </a:p>
          <a:p>
            <a:pPr lvl="1" marL="800100" indent="-342900">
              <a:spcBef>
                <a:spcPts val="500"/>
              </a:spcBef>
              <a:buChar char="•"/>
              <a:defRPr b="1" sz="2200">
                <a:solidFill>
                  <a:srgbClr val="FF2600"/>
                </a:solidFill>
                <a:latin typeface="Arial"/>
                <a:ea typeface="Arial"/>
                <a:cs typeface="Arial"/>
                <a:sym typeface="Arial"/>
              </a:defRPr>
            </a:pPr>
            <a:r>
              <a:t>In the end, we found 8+ students copied his code</a:t>
            </a:r>
          </a:p>
        </p:txBody>
      </p:sp>
      <p:sp>
        <p:nvSpPr>
          <p:cNvPr id="520" name="Rectangle"/>
          <p:cNvSpPr/>
          <p:nvPr/>
        </p:nvSpPr>
        <p:spPr>
          <a:xfrm>
            <a:off x="1072451" y="2126597"/>
            <a:ext cx="5773872" cy="485440"/>
          </a:xfrm>
          <a:prstGeom prst="rect">
            <a:avLst/>
          </a:prstGeom>
          <a:solidFill>
            <a:srgbClr val="FFFFFF"/>
          </a:solidFill>
          <a:ln w="12700">
            <a:miter lim="400000"/>
          </a:ln>
        </p:spPr>
        <p:txBody>
          <a:bodyPr lIns="45718" tIns="45718" rIns="45718" bIns="45718" anchor="ctr"/>
          <a:lstStyle/>
          <a:p>
            <a:pPr/>
          </a:p>
        </p:txBody>
      </p:sp>
      <p:pic>
        <p:nvPicPr>
          <p:cNvPr id="521" name="Image" descr="Image"/>
          <p:cNvPicPr>
            <a:picLocks noChangeAspect="1"/>
          </p:cNvPicPr>
          <p:nvPr/>
        </p:nvPicPr>
        <p:blipFill>
          <a:blip r:embed="rId3">
            <a:extLst/>
          </a:blip>
          <a:stretch>
            <a:fillRect/>
          </a:stretch>
        </p:blipFill>
        <p:spPr>
          <a:xfrm>
            <a:off x="135884" y="3887133"/>
            <a:ext cx="12192001" cy="2303152"/>
          </a:xfrm>
          <a:prstGeom prst="rect">
            <a:avLst/>
          </a:prstGeom>
          <a:ln w="12700">
            <a:miter lim="400000"/>
          </a:ln>
        </p:spPr>
      </p:pic>
      <p:sp>
        <p:nvSpPr>
          <p:cNvPr id="522" name="Rectangle"/>
          <p:cNvSpPr/>
          <p:nvPr/>
        </p:nvSpPr>
        <p:spPr>
          <a:xfrm>
            <a:off x="1354673" y="4938362"/>
            <a:ext cx="447058" cy="319953"/>
          </a:xfrm>
          <a:prstGeom prst="rect">
            <a:avLst/>
          </a:prstGeom>
          <a:solidFill>
            <a:srgbClr val="FFFFFF"/>
          </a:solidFill>
          <a:ln w="12700">
            <a:miter lim="400000"/>
          </a:ln>
        </p:spPr>
        <p:txBody>
          <a:bodyPr lIns="45718" tIns="45718" rIns="45718" bIns="45718" anchor="ctr"/>
          <a:lstStyle/>
          <a:p>
            <a:pPr/>
          </a:p>
        </p:txBody>
      </p:sp>
      <p:sp>
        <p:nvSpPr>
          <p:cNvPr id="523" name="Rectangle"/>
          <p:cNvSpPr/>
          <p:nvPr/>
        </p:nvSpPr>
        <p:spPr>
          <a:xfrm>
            <a:off x="687271" y="3842401"/>
            <a:ext cx="1334718" cy="319953"/>
          </a:xfrm>
          <a:prstGeom prst="rect">
            <a:avLst/>
          </a:prstGeom>
          <a:solidFill>
            <a:srgbClr val="FFFFFF"/>
          </a:solidFill>
          <a:ln w="12700">
            <a:miter lim="400000"/>
          </a:ln>
        </p:spPr>
        <p:txBody>
          <a:bodyPr lIns="45718" tIns="45718" rIns="45718" bIns="45718" anchor="ctr"/>
          <a:lstStyle/>
          <a:p>
            <a:pPr/>
          </a:p>
        </p:txBody>
      </p:sp>
      <p:sp>
        <p:nvSpPr>
          <p:cNvPr id="524" name="Rectangle"/>
          <p:cNvSpPr/>
          <p:nvPr/>
        </p:nvSpPr>
        <p:spPr>
          <a:xfrm>
            <a:off x="687271" y="5798616"/>
            <a:ext cx="1334718" cy="319953"/>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Question answering"/>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Question answering</a:t>
            </a:r>
          </a:p>
        </p:txBody>
      </p:sp>
      <p:pic>
        <p:nvPicPr>
          <p:cNvPr id="529" name="Image" descr="Image"/>
          <p:cNvPicPr>
            <a:picLocks noChangeAspect="1"/>
          </p:cNvPicPr>
          <p:nvPr/>
        </p:nvPicPr>
        <p:blipFill>
          <a:blip r:embed="rId3">
            <a:extLst/>
          </a:blip>
          <a:stretch>
            <a:fillRect/>
          </a:stretch>
        </p:blipFill>
        <p:spPr>
          <a:xfrm>
            <a:off x="1013073" y="2407014"/>
            <a:ext cx="9956801" cy="3619501"/>
          </a:xfrm>
          <a:prstGeom prst="rect">
            <a:avLst/>
          </a:prstGeom>
          <a:ln w="12700">
            <a:miter lim="400000"/>
          </a:ln>
        </p:spPr>
      </p:pic>
      <p:sp>
        <p:nvSpPr>
          <p:cNvPr id="530" name="Please do not ask your questions in Canvas, most questions can be asked on Piazza, otherwise use emails"/>
          <p:cNvSpPr txBox="1"/>
          <p:nvPr>
            <p:ph type="body" idx="4294967295"/>
          </p:nvPr>
        </p:nvSpPr>
        <p:spPr>
          <a:xfrm>
            <a:off x="681954" y="1324646"/>
            <a:ext cx="10828092" cy="5504837"/>
          </a:xfrm>
          <a:prstGeom prst="rect">
            <a:avLst/>
          </a:prstGeom>
        </p:spPr>
        <p:txBody>
          <a:bodyPr lIns="45719" tIns="45719" rIns="45719" bIns="45719"/>
          <a:lstStyle>
            <a:lvl1pPr marL="342899" indent="-342899">
              <a:spcBef>
                <a:spcPts val="500"/>
              </a:spcBef>
              <a:defRPr b="1" sz="2200">
                <a:solidFill>
                  <a:srgbClr val="FF2600"/>
                </a:solidFill>
                <a:latin typeface="Arial"/>
                <a:ea typeface="Arial"/>
                <a:cs typeface="Arial"/>
                <a:sym typeface="Arial"/>
              </a:defRPr>
            </a:lvl1pPr>
          </a:lstStyle>
          <a:p>
            <a:pPr/>
            <a:r>
              <a:t>Please do not ask your questions in Canvas, most questions can be asked on Piazza, otherwise use emails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Question asking protocol"/>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Question asking protocol</a:t>
            </a:r>
          </a:p>
        </p:txBody>
      </p:sp>
      <p:sp>
        <p:nvSpPr>
          <p:cNvPr id="535" name="Regrading requests: email TA, cc myself, titled [CS589 regrading]…"/>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Regrading requests: </a:t>
            </a:r>
            <a:r>
              <a:rPr b="1">
                <a:solidFill>
                  <a:srgbClr val="0433FF"/>
                </a:solidFill>
              </a:rPr>
              <a:t>email</a:t>
            </a:r>
            <a:r>
              <a:t> </a:t>
            </a:r>
            <a:r>
              <a:rPr b="1">
                <a:solidFill>
                  <a:srgbClr val="0433FF"/>
                </a:solidFill>
              </a:rPr>
              <a:t>TA</a:t>
            </a:r>
            <a:r>
              <a:t>, cc myself, titled [CS589 regrading]</a:t>
            </a:r>
          </a:p>
          <a:p>
            <a:pPr marL="342899" indent="-342899">
              <a:spcBef>
                <a:spcPts val="500"/>
              </a:spcBef>
              <a:defRPr sz="2200">
                <a:solidFill>
                  <a:srgbClr val="000000"/>
                </a:solidFill>
                <a:latin typeface="Arial"/>
                <a:ea typeface="Arial"/>
                <a:cs typeface="Arial"/>
                <a:sym typeface="Arial"/>
              </a:defRPr>
            </a:pPr>
            <a:r>
              <a:t>Deadline extension requests: </a:t>
            </a:r>
            <a:r>
              <a:rPr b="1">
                <a:solidFill>
                  <a:srgbClr val="0433FF"/>
                </a:solidFill>
              </a:rPr>
              <a:t>email</a:t>
            </a:r>
            <a:r>
              <a:t> myself, titled [CS589 deadline]</a:t>
            </a:r>
          </a:p>
          <a:p>
            <a:pPr marL="342899" indent="-342899">
              <a:spcBef>
                <a:spcPts val="500"/>
              </a:spcBef>
              <a:defRPr sz="2200">
                <a:solidFill>
                  <a:srgbClr val="000000"/>
                </a:solidFill>
                <a:latin typeface="Arial"/>
                <a:ea typeface="Arial"/>
                <a:cs typeface="Arial"/>
                <a:sym typeface="Arial"/>
              </a:defRPr>
            </a:pPr>
            <a:r>
              <a:t>Dropping: email myself, titled [CS589 drop]</a:t>
            </a:r>
          </a:p>
          <a:p>
            <a:pPr marL="342899" indent="-342899">
              <a:spcBef>
                <a:spcPts val="500"/>
              </a:spcBef>
              <a:defRPr sz="2200">
                <a:solidFill>
                  <a:srgbClr val="000000"/>
                </a:solidFill>
                <a:latin typeface="Arial"/>
                <a:ea typeface="Arial"/>
                <a:cs typeface="Arial"/>
                <a:sym typeface="Arial"/>
              </a:defRPr>
            </a:pPr>
            <a:r>
              <a:t>All technical questions: </a:t>
            </a:r>
            <a:r>
              <a:rPr b="1">
                <a:solidFill>
                  <a:srgbClr val="008F00"/>
                </a:solidFill>
              </a:rPr>
              <a:t>Piazza</a:t>
            </a:r>
          </a:p>
          <a:p>
            <a:pPr lvl="1" marL="800100" indent="-342900">
              <a:spcBef>
                <a:spcPts val="500"/>
              </a:spcBef>
              <a:buChar char="•"/>
              <a:defRPr sz="2200">
                <a:solidFill>
                  <a:srgbClr val="000000"/>
                </a:solidFill>
                <a:latin typeface="Arial"/>
                <a:ea typeface="Arial"/>
                <a:cs typeface="Arial"/>
                <a:sym typeface="Arial"/>
              </a:defRPr>
            </a:pPr>
            <a:r>
              <a:t>Homework description clarification</a:t>
            </a:r>
          </a:p>
          <a:p>
            <a:pPr lvl="1" marL="800100" indent="-342900">
              <a:spcBef>
                <a:spcPts val="500"/>
              </a:spcBef>
              <a:buChar char="•"/>
              <a:defRPr sz="2200">
                <a:solidFill>
                  <a:srgbClr val="000000"/>
                </a:solidFill>
                <a:latin typeface="Arial"/>
                <a:ea typeface="Arial"/>
                <a:cs typeface="Arial"/>
                <a:sym typeface="Arial"/>
              </a:defRPr>
            </a:pPr>
            <a:r>
              <a:t>Clarification on course materials</a:t>
            </a:r>
          </a:p>
          <a:p>
            <a:pPr marL="342899" indent="-342899">
              <a:spcBef>
                <a:spcPts val="500"/>
              </a:spcBef>
              <a:defRPr sz="2200">
                <a:solidFill>
                  <a:srgbClr val="000000"/>
                </a:solidFill>
                <a:latin typeface="Arial"/>
                <a:ea typeface="Arial"/>
                <a:cs typeface="Arial"/>
                <a:sym typeface="Arial"/>
              </a:defRPr>
            </a:pPr>
            <a:r>
              <a:t>Having trouble with homework: join my </a:t>
            </a:r>
            <a:r>
              <a:rPr b="1">
                <a:solidFill>
                  <a:srgbClr val="FF2600"/>
                </a:solidFill>
              </a:rPr>
              <a:t>office hour</a:t>
            </a:r>
            <a:r>
              <a:t> directly, no need to </a:t>
            </a:r>
            <a:r>
              <a:rPr b="1">
                <a:solidFill>
                  <a:srgbClr val="0433FF"/>
                </a:solidFill>
              </a:rPr>
              <a:t>email</a:t>
            </a:r>
            <a:r>
              <a:t> me</a:t>
            </a:r>
          </a:p>
          <a:p>
            <a:pPr lvl="1" marL="800100" indent="-342900">
              <a:spcBef>
                <a:spcPts val="500"/>
              </a:spcBef>
              <a:buChar char="•"/>
              <a:defRPr sz="2200">
                <a:solidFill>
                  <a:srgbClr val="000000"/>
                </a:solidFill>
                <a:latin typeface="Arial"/>
                <a:ea typeface="Arial"/>
                <a:cs typeface="Arial"/>
                <a:sym typeface="Arial"/>
              </a:defRPr>
            </a:pPr>
            <a:r>
              <a:t>If you have a time conflict, </a:t>
            </a:r>
            <a:r>
              <a:rPr b="1">
                <a:solidFill>
                  <a:srgbClr val="0433FF"/>
                </a:solidFill>
              </a:rPr>
              <a:t>email me</a:t>
            </a:r>
            <a:r>
              <a:t> &amp; schedule another time</a:t>
            </a:r>
          </a:p>
          <a:p>
            <a:pPr marL="342899" indent="-342899">
              <a:spcBef>
                <a:spcPts val="500"/>
              </a:spcBef>
              <a:defRPr sz="2200">
                <a:solidFill>
                  <a:srgbClr val="000000"/>
                </a:solidFill>
                <a:latin typeface="Arial"/>
                <a:ea typeface="Arial"/>
                <a:cs typeface="Arial"/>
                <a:sym typeface="Arial"/>
              </a:defRPr>
            </a:pPr>
            <a:r>
              <a:t>Project discussion: join my </a:t>
            </a:r>
            <a:r>
              <a:rPr b="1">
                <a:solidFill>
                  <a:srgbClr val="FF2600"/>
                </a:solidFill>
              </a:rPr>
              <a:t>office hour </a:t>
            </a:r>
            <a:endParaRPr b="1">
              <a:solidFill>
                <a:srgbClr val="FF2600"/>
              </a:solidFill>
            </a:endParaRPr>
          </a:p>
          <a:p>
            <a:pPr marL="342899" indent="-342899">
              <a:spcBef>
                <a:spcPts val="500"/>
              </a:spcBef>
              <a:defRPr sz="2200">
                <a:solidFill>
                  <a:srgbClr val="008F00"/>
                </a:solidFill>
                <a:latin typeface="Arial"/>
                <a:ea typeface="Arial"/>
                <a:cs typeface="Arial"/>
                <a:sym typeface="Arial"/>
              </a:defRPr>
            </a:pPr>
            <a:r>
              <a:rPr b="1"/>
              <a:t>Ask any common questions shared by the class on Piazza</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Your workload"/>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Your workload</a:t>
            </a:r>
          </a:p>
        </p:txBody>
      </p:sp>
      <p:sp>
        <p:nvSpPr>
          <p:cNvPr id="540" name="Straight Connector 69"/>
          <p:cNvSpPr/>
          <p:nvPr/>
        </p:nvSpPr>
        <p:spPr>
          <a:xfrm flipH="1" flipV="1">
            <a:off x="3200400" y="4643437"/>
            <a:ext cx="3205131" cy="1"/>
          </a:xfrm>
          <a:prstGeom prst="line">
            <a:avLst/>
          </a:prstGeom>
          <a:solidFill>
            <a:srgbClr val="4F81BD"/>
          </a:solidFill>
          <a:ln w="76200">
            <a:solidFill>
              <a:schemeClr val="accent3">
                <a:lumOff val="16666"/>
              </a:schemeClr>
            </a:solidFill>
          </a:ln>
        </p:spPr>
        <p:txBody>
          <a:bodyPr lIns="45719" rIns="45719"/>
          <a:lstStyle/>
          <a:p>
            <a:pPr defTabSz="914400">
              <a:defRPr>
                <a:solidFill>
                  <a:srgbClr val="000000"/>
                </a:solidFill>
                <a:latin typeface="Calibri"/>
                <a:ea typeface="Calibri"/>
                <a:cs typeface="Calibri"/>
                <a:sym typeface="Calibri"/>
              </a:defRPr>
            </a:pPr>
          </a:p>
        </p:txBody>
      </p:sp>
      <p:sp>
        <p:nvSpPr>
          <p:cNvPr id="541" name="TextBox 8"/>
          <p:cNvSpPr txBox="1"/>
          <p:nvPr/>
        </p:nvSpPr>
        <p:spPr>
          <a:xfrm>
            <a:off x="2405948" y="1916751"/>
            <a:ext cx="1435012" cy="6173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914400">
              <a:defRPr>
                <a:solidFill>
                  <a:srgbClr val="000000"/>
                </a:solidFill>
                <a:latin typeface="Arial"/>
                <a:ea typeface="Arial"/>
                <a:cs typeface="Arial"/>
                <a:sym typeface="Arial"/>
              </a:defRPr>
            </a:pPr>
            <a:r>
              <a:t>First Day of </a:t>
            </a:r>
            <a:endParaRPr b="1" sz="2800"/>
          </a:p>
          <a:p>
            <a:pPr algn="ctr" defTabSz="914400">
              <a:defRPr>
                <a:solidFill>
                  <a:srgbClr val="000000"/>
                </a:solidFill>
                <a:latin typeface="Arial"/>
                <a:ea typeface="Arial"/>
                <a:cs typeface="Arial"/>
                <a:sym typeface="Arial"/>
              </a:defRPr>
            </a:pPr>
            <a:r>
              <a:t>Instruction</a:t>
            </a:r>
          </a:p>
        </p:txBody>
      </p:sp>
      <p:sp>
        <p:nvSpPr>
          <p:cNvPr id="542" name="Straight Connector 26"/>
          <p:cNvSpPr/>
          <p:nvPr/>
        </p:nvSpPr>
        <p:spPr>
          <a:xfrm>
            <a:off x="9068434" y="1448435"/>
            <a:ext cx="1" cy="457201"/>
          </a:xfrm>
          <a:prstGeom prst="line">
            <a:avLst/>
          </a:prstGeom>
          <a:ln w="381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43" name="Straight Connector 27"/>
          <p:cNvSpPr/>
          <p:nvPr/>
        </p:nvSpPr>
        <p:spPr>
          <a:xfrm>
            <a:off x="7163434" y="1448435"/>
            <a:ext cx="1" cy="457201"/>
          </a:xfrm>
          <a:prstGeom prst="line">
            <a:avLst/>
          </a:prstGeom>
          <a:ln w="381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44" name="TextBox 29"/>
          <p:cNvSpPr txBox="1"/>
          <p:nvPr/>
        </p:nvSpPr>
        <p:spPr>
          <a:xfrm>
            <a:off x="1993772" y="5329237"/>
            <a:ext cx="1052771"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Project</a:t>
            </a:r>
          </a:p>
        </p:txBody>
      </p:sp>
      <p:sp>
        <p:nvSpPr>
          <p:cNvPr id="545" name="Straight Arrow Connector 31"/>
          <p:cNvSpPr/>
          <p:nvPr/>
        </p:nvSpPr>
        <p:spPr>
          <a:xfrm>
            <a:off x="1752600" y="1905000"/>
            <a:ext cx="8610600" cy="1588"/>
          </a:xfrm>
          <a:prstGeom prst="line">
            <a:avLst/>
          </a:prstGeom>
          <a:ln w="508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46" name="Straight Connector 33"/>
          <p:cNvSpPr/>
          <p:nvPr/>
        </p:nvSpPr>
        <p:spPr>
          <a:xfrm>
            <a:off x="3201035" y="1448435"/>
            <a:ext cx="1" cy="457201"/>
          </a:xfrm>
          <a:prstGeom prst="line">
            <a:avLst/>
          </a:prstGeom>
          <a:ln w="381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47" name="Straight Connector 36"/>
          <p:cNvSpPr/>
          <p:nvPr/>
        </p:nvSpPr>
        <p:spPr>
          <a:xfrm>
            <a:off x="5334634" y="1448435"/>
            <a:ext cx="1" cy="457201"/>
          </a:xfrm>
          <a:prstGeom prst="line">
            <a:avLst/>
          </a:prstGeom>
          <a:ln w="381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48" name="TextBox 39"/>
          <p:cNvSpPr txBox="1"/>
          <p:nvPr/>
        </p:nvSpPr>
        <p:spPr>
          <a:xfrm>
            <a:off x="2160137" y="1295400"/>
            <a:ext cx="731153"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Aug </a:t>
            </a:r>
          </a:p>
        </p:txBody>
      </p:sp>
      <p:sp>
        <p:nvSpPr>
          <p:cNvPr id="549" name="TextBox 40"/>
          <p:cNvSpPr txBox="1"/>
          <p:nvPr/>
        </p:nvSpPr>
        <p:spPr>
          <a:xfrm>
            <a:off x="3910083" y="1371600"/>
            <a:ext cx="815837"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Sept </a:t>
            </a:r>
          </a:p>
        </p:txBody>
      </p:sp>
      <p:sp>
        <p:nvSpPr>
          <p:cNvPr id="550" name="TextBox 41"/>
          <p:cNvSpPr txBox="1"/>
          <p:nvPr/>
        </p:nvSpPr>
        <p:spPr>
          <a:xfrm>
            <a:off x="7717329" y="1366837"/>
            <a:ext cx="730856"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Nov </a:t>
            </a:r>
          </a:p>
        </p:txBody>
      </p:sp>
      <p:sp>
        <p:nvSpPr>
          <p:cNvPr id="551" name="TextBox 42"/>
          <p:cNvSpPr txBox="1"/>
          <p:nvPr/>
        </p:nvSpPr>
        <p:spPr>
          <a:xfrm>
            <a:off x="5841498" y="1371600"/>
            <a:ext cx="662991"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Oct </a:t>
            </a:r>
          </a:p>
        </p:txBody>
      </p:sp>
      <p:sp>
        <p:nvSpPr>
          <p:cNvPr id="552" name="TextBox 43"/>
          <p:cNvSpPr txBox="1"/>
          <p:nvPr/>
        </p:nvSpPr>
        <p:spPr>
          <a:xfrm>
            <a:off x="9387380" y="1371600"/>
            <a:ext cx="730856"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Dec </a:t>
            </a:r>
          </a:p>
        </p:txBody>
      </p:sp>
      <p:sp>
        <p:nvSpPr>
          <p:cNvPr id="553" name="Rectangle 48"/>
          <p:cNvSpPr/>
          <p:nvPr/>
        </p:nvSpPr>
        <p:spPr>
          <a:xfrm>
            <a:off x="8493125" y="1447800"/>
            <a:ext cx="381000" cy="457200"/>
          </a:xfrm>
          <a:prstGeom prst="rect">
            <a:avLst/>
          </a:prstGeom>
          <a:solidFill>
            <a:srgbClr val="4F81BD"/>
          </a:solidFill>
          <a:ln>
            <a:solidFill>
              <a:srgbClr val="000000"/>
            </a:solidFill>
          </a:ln>
        </p:spPr>
        <p:txBody>
          <a:bodyPr lIns="45719" rIns="45719"/>
          <a:lstStyle/>
          <a:p>
            <a:pPr algn="ctr" defTabSz="914400">
              <a:defRPr sz="2400">
                <a:solidFill>
                  <a:srgbClr val="000000"/>
                </a:solidFill>
                <a:latin typeface="Gill Sans MT"/>
                <a:ea typeface="Gill Sans MT"/>
                <a:cs typeface="Gill Sans MT"/>
                <a:sym typeface="Gill Sans MT"/>
              </a:defRPr>
            </a:pPr>
          </a:p>
        </p:txBody>
      </p:sp>
      <p:sp>
        <p:nvSpPr>
          <p:cNvPr id="554" name="TextBox 51"/>
          <p:cNvSpPr txBox="1"/>
          <p:nvPr/>
        </p:nvSpPr>
        <p:spPr>
          <a:xfrm>
            <a:off x="429760" y="2574281"/>
            <a:ext cx="264567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Lectures/Readings</a:t>
            </a:r>
          </a:p>
        </p:txBody>
      </p:sp>
      <p:sp>
        <p:nvSpPr>
          <p:cNvPr id="555" name="TextBox 59"/>
          <p:cNvSpPr txBox="1"/>
          <p:nvPr/>
        </p:nvSpPr>
        <p:spPr>
          <a:xfrm>
            <a:off x="1711546" y="4388644"/>
            <a:ext cx="1204874"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Midterm</a:t>
            </a:r>
          </a:p>
        </p:txBody>
      </p:sp>
      <p:sp>
        <p:nvSpPr>
          <p:cNvPr id="556" name="Straight Connector 60"/>
          <p:cNvSpPr/>
          <p:nvPr/>
        </p:nvSpPr>
        <p:spPr>
          <a:xfrm flipH="1">
            <a:off x="6264965" y="4644707"/>
            <a:ext cx="228601" cy="1"/>
          </a:xfrm>
          <a:prstGeom prst="line">
            <a:avLst/>
          </a:prstGeom>
          <a:ln w="2540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57" name="Straight Connector 63"/>
          <p:cNvSpPr/>
          <p:nvPr/>
        </p:nvSpPr>
        <p:spPr>
          <a:xfrm flipH="1" flipV="1">
            <a:off x="6399501" y="5557837"/>
            <a:ext cx="3954770" cy="1"/>
          </a:xfrm>
          <a:prstGeom prst="line">
            <a:avLst/>
          </a:prstGeom>
          <a:solidFill>
            <a:srgbClr val="4F81BD"/>
          </a:solidFill>
          <a:ln w="409575">
            <a:solidFill>
              <a:schemeClr val="accent3">
                <a:lumOff val="16666"/>
              </a:schemeClr>
            </a:solidFill>
          </a:ln>
        </p:spPr>
        <p:txBody>
          <a:bodyPr lIns="45719" rIns="45719"/>
          <a:lstStyle/>
          <a:p>
            <a:pPr defTabSz="914400">
              <a:defRPr>
                <a:solidFill>
                  <a:srgbClr val="000000"/>
                </a:solidFill>
                <a:latin typeface="Calibri"/>
                <a:ea typeface="Calibri"/>
                <a:cs typeface="Calibri"/>
                <a:sym typeface="Calibri"/>
              </a:defRPr>
            </a:pPr>
          </a:p>
        </p:txBody>
      </p:sp>
      <p:sp>
        <p:nvSpPr>
          <p:cNvPr id="558" name="Straight Connector 73"/>
          <p:cNvSpPr/>
          <p:nvPr/>
        </p:nvSpPr>
        <p:spPr>
          <a:xfrm flipH="1">
            <a:off x="8238528" y="5557838"/>
            <a:ext cx="1972272" cy="1"/>
          </a:xfrm>
          <a:prstGeom prst="line">
            <a:avLst/>
          </a:prstGeom>
          <a:ln w="301625">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59" name="TextBox 77"/>
          <p:cNvSpPr txBox="1"/>
          <p:nvPr/>
        </p:nvSpPr>
        <p:spPr>
          <a:xfrm>
            <a:off x="9314645" y="1905000"/>
            <a:ext cx="1412898" cy="6173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914400">
              <a:defRPr>
                <a:solidFill>
                  <a:srgbClr val="000000"/>
                </a:solidFill>
                <a:latin typeface="Arial"/>
                <a:ea typeface="Arial"/>
                <a:cs typeface="Arial"/>
                <a:sym typeface="Arial"/>
              </a:defRPr>
            </a:pPr>
            <a:r>
              <a:t>Last Day </a:t>
            </a:r>
            <a:endParaRPr b="1" sz="2800"/>
          </a:p>
          <a:p>
            <a:pPr algn="ctr" defTabSz="914400">
              <a:defRPr>
                <a:solidFill>
                  <a:srgbClr val="000000"/>
                </a:solidFill>
                <a:latin typeface="Arial"/>
                <a:ea typeface="Arial"/>
                <a:cs typeface="Arial"/>
                <a:sym typeface="Arial"/>
              </a:defRPr>
            </a:pPr>
            <a:r>
              <a:t>of Instruction</a:t>
            </a:r>
          </a:p>
        </p:txBody>
      </p:sp>
      <p:sp>
        <p:nvSpPr>
          <p:cNvPr id="560" name="TextBox 79"/>
          <p:cNvSpPr txBox="1"/>
          <p:nvPr/>
        </p:nvSpPr>
        <p:spPr>
          <a:xfrm>
            <a:off x="8116883" y="1905000"/>
            <a:ext cx="1028711" cy="6173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914400">
              <a:defRPr>
                <a:solidFill>
                  <a:srgbClr val="000000"/>
                </a:solidFill>
                <a:latin typeface="Arial"/>
                <a:ea typeface="Arial"/>
                <a:cs typeface="Arial"/>
                <a:sym typeface="Arial"/>
              </a:defRPr>
            </a:pPr>
            <a:r>
              <a:t>Thanks-</a:t>
            </a:r>
            <a:endParaRPr b="1" sz="2800"/>
          </a:p>
          <a:p>
            <a:pPr algn="ctr" defTabSz="914400">
              <a:defRPr>
                <a:solidFill>
                  <a:srgbClr val="000000"/>
                </a:solidFill>
                <a:latin typeface="Arial"/>
                <a:ea typeface="Arial"/>
                <a:cs typeface="Arial"/>
                <a:sym typeface="Arial"/>
              </a:defRPr>
            </a:pPr>
            <a:r>
              <a:t>giving</a:t>
            </a:r>
          </a:p>
        </p:txBody>
      </p:sp>
      <p:sp>
        <p:nvSpPr>
          <p:cNvPr id="561" name="Straight Connector 49"/>
          <p:cNvSpPr/>
          <p:nvPr/>
        </p:nvSpPr>
        <p:spPr>
          <a:xfrm flipH="1" flipV="1">
            <a:off x="3035298" y="2840514"/>
            <a:ext cx="6275391" cy="1"/>
          </a:xfrm>
          <a:prstGeom prst="line">
            <a:avLst/>
          </a:prstGeom>
          <a:solidFill>
            <a:srgbClr val="4F81BD"/>
          </a:solidFill>
          <a:ln w="177800">
            <a:solidFill>
              <a:schemeClr val="accent3">
                <a:lumOff val="16666"/>
              </a:schemeClr>
            </a:solidFill>
          </a:ln>
        </p:spPr>
        <p:txBody>
          <a:bodyPr lIns="45719" rIns="45719"/>
          <a:lstStyle/>
          <a:p>
            <a:pPr defTabSz="914400">
              <a:defRPr>
                <a:solidFill>
                  <a:srgbClr val="000000"/>
                </a:solidFill>
                <a:latin typeface="Calibri"/>
                <a:ea typeface="Calibri"/>
                <a:cs typeface="Calibri"/>
                <a:sym typeface="Calibri"/>
              </a:defRPr>
            </a:pPr>
          </a:p>
        </p:txBody>
      </p:sp>
      <p:sp>
        <p:nvSpPr>
          <p:cNvPr id="562" name="Straight Connector 62"/>
          <p:cNvSpPr/>
          <p:nvPr/>
        </p:nvSpPr>
        <p:spPr>
          <a:xfrm flipH="1" flipV="1">
            <a:off x="3200400" y="5563870"/>
            <a:ext cx="3205131" cy="1"/>
          </a:xfrm>
          <a:prstGeom prst="line">
            <a:avLst/>
          </a:prstGeom>
          <a:solidFill>
            <a:srgbClr val="4F81BD"/>
          </a:solidFill>
          <a:ln w="76200">
            <a:solidFill>
              <a:schemeClr val="accent3">
                <a:lumOff val="16666"/>
              </a:schemeClr>
            </a:solidFill>
          </a:ln>
        </p:spPr>
        <p:txBody>
          <a:bodyPr lIns="45719" rIns="45719"/>
          <a:lstStyle/>
          <a:p>
            <a:pPr defTabSz="914400">
              <a:defRPr>
                <a:solidFill>
                  <a:srgbClr val="000000"/>
                </a:solidFill>
                <a:latin typeface="Calibri"/>
                <a:ea typeface="Calibri"/>
                <a:cs typeface="Calibri"/>
                <a:sym typeface="Calibri"/>
              </a:defRPr>
            </a:pPr>
          </a:p>
        </p:txBody>
      </p:sp>
      <p:sp>
        <p:nvSpPr>
          <p:cNvPr id="563" name="Straight Connector 35"/>
          <p:cNvSpPr/>
          <p:nvPr/>
        </p:nvSpPr>
        <p:spPr>
          <a:xfrm flipH="1" flipV="1">
            <a:off x="4318001" y="3886199"/>
            <a:ext cx="4653757" cy="1"/>
          </a:xfrm>
          <a:prstGeom prst="line">
            <a:avLst/>
          </a:prstGeom>
          <a:ln w="2540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64" name="TextBox 6"/>
          <p:cNvSpPr txBox="1"/>
          <p:nvPr/>
        </p:nvSpPr>
        <p:spPr>
          <a:xfrm>
            <a:off x="515698" y="3612717"/>
            <a:ext cx="374626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Programming Assignments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Book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Books</a:t>
            </a:r>
          </a:p>
        </p:txBody>
      </p:sp>
      <p:sp>
        <p:nvSpPr>
          <p:cNvPr id="569" name="No text books…"/>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No text books</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Recommended readings:</a:t>
            </a:r>
          </a:p>
          <a:p>
            <a:pPr lvl="1" marL="800100" indent="-342900">
              <a:spcBef>
                <a:spcPts val="500"/>
              </a:spcBef>
              <a:buChar char="•"/>
              <a:defRPr sz="2200">
                <a:solidFill>
                  <a:srgbClr val="000000"/>
                </a:solidFill>
                <a:latin typeface="Arial"/>
                <a:ea typeface="Arial"/>
                <a:cs typeface="Arial"/>
                <a:sym typeface="Arial"/>
              </a:defRPr>
            </a:pPr>
            <a:r>
              <a:t>Zhai, C., &amp; Massung, S. (2016).</a:t>
            </a:r>
            <a:r>
              <a:t> Text data management and analysis: a practical introduction to information retrieval and text mining. Association for Computing Machinery and Morgan &amp; Claypool</a:t>
            </a:r>
          </a:p>
          <a:p>
            <a:pPr lvl="1" marL="800100" indent="-342900">
              <a:spcBef>
                <a:spcPts val="500"/>
              </a:spcBef>
              <a:buChar char="•"/>
              <a:defRPr sz="2200">
                <a:solidFill>
                  <a:srgbClr val="000000"/>
                </a:solidFill>
                <a:latin typeface="Arial"/>
                <a:ea typeface="Arial"/>
                <a:cs typeface="Arial"/>
                <a:sym typeface="Arial"/>
              </a:defRPr>
            </a:pPr>
            <a:r>
              <a:rPr>
                <a:hlinkClick r:id="rId3" invalidUrl="" action="" tgtFrame="" tooltip="" history="1" highlightClick="0" endSnd="0"/>
              </a:rPr>
              <a:t>Christopher D. Manning</a:t>
            </a:r>
            <a:r>
              <a:t>, </a:t>
            </a:r>
            <a:r>
              <a:rPr>
                <a:hlinkClick r:id="rId4" invalidUrl="" action="" tgtFrame="" tooltip="" history="1" highlightClick="0" endSnd="0"/>
              </a:rPr>
              <a:t>Prabhakar Raghavan</a:t>
            </a:r>
            <a:r>
              <a:t> and </a:t>
            </a:r>
            <a:r>
              <a:rPr>
                <a:hlinkClick r:id="rId5" invalidUrl="" action="" tgtFrame="" tooltip="" history="1" highlightClick="0" endSnd="0"/>
              </a:rPr>
              <a:t>Hinrich Schütze</a:t>
            </a:r>
            <a:r>
              <a:t>, </a:t>
            </a:r>
            <a:r>
              <a:rPr i="1"/>
              <a:t>Introduction to Information Retrieval</a:t>
            </a:r>
            <a:r>
              <a:t>, Cambridge University Press. 2008</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Information Retrieval Technique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Techniques</a:t>
            </a:r>
          </a:p>
        </p:txBody>
      </p:sp>
      <p:sp>
        <p:nvSpPr>
          <p:cNvPr id="85" name="“Because the systems that are accessible today are so easy to use, it is tempting to think the technology behind them is similarly straightforward to build. This review has shown that the route to creating successful IR systems required much innovation and thought over a long period of time. “…"/>
          <p:cNvSpPr txBox="1"/>
          <p:nvPr/>
        </p:nvSpPr>
        <p:spPr>
          <a:xfrm>
            <a:off x="1228681" y="1580145"/>
            <a:ext cx="9027835" cy="2521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3900"/>
              </a:lnSpc>
              <a:defRPr sz="2100">
                <a:solidFill>
                  <a:srgbClr val="000000"/>
                </a:solidFill>
                <a:latin typeface="Arial"/>
                <a:ea typeface="Arial"/>
                <a:cs typeface="Arial"/>
                <a:sym typeface="Arial"/>
              </a:defRPr>
            </a:pPr>
            <a:r>
              <a:t>“</a:t>
            </a:r>
            <a:r>
              <a:rPr i="1"/>
              <a:t>Because the systems that are accessible today are so easy to use, it is tempting to think the technology behind them is similarly straightforward to build. This review has shown that the route to creating successful IR systems required much innovation and thought over a long period of time.</a:t>
            </a:r>
            <a:r>
              <a:t> “  </a:t>
            </a:r>
          </a:p>
          <a:p>
            <a:pPr>
              <a:lnSpc>
                <a:spcPts val="3900"/>
              </a:lnSpc>
              <a:defRPr sz="2100">
                <a:solidFill>
                  <a:srgbClr val="000000"/>
                </a:solidFill>
                <a:latin typeface="Arial"/>
                <a:ea typeface="Arial"/>
                <a:cs typeface="Arial"/>
                <a:sym typeface="Arial"/>
              </a:defRPr>
            </a:pPr>
            <a:r>
              <a:t>        </a:t>
            </a:r>
          </a:p>
          <a:p>
            <a:pPr>
              <a:lnSpc>
                <a:spcPts val="3900"/>
              </a:lnSpc>
              <a:defRPr sz="2100">
                <a:solidFill>
                  <a:srgbClr val="000000"/>
                </a:solidFill>
                <a:latin typeface="Arial"/>
                <a:ea typeface="Arial"/>
                <a:cs typeface="Arial"/>
                <a:sym typeface="Arial"/>
              </a:defRPr>
            </a:pPr>
            <a:r>
              <a:t>— </a:t>
            </a:r>
            <a:r>
              <a:rPr i="1"/>
              <a:t>The history of Information Retrieval Research, Mark Sanderson and Bruce Croft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90" name="Information Retrieval Technique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Techniques</a:t>
            </a:r>
          </a:p>
        </p:txBody>
      </p:sp>
      <p:pic>
        <p:nvPicPr>
          <p:cNvPr id="91" name="Image" descr="Image"/>
          <p:cNvPicPr>
            <a:picLocks noChangeAspect="1"/>
          </p:cNvPicPr>
          <p:nvPr/>
        </p:nvPicPr>
        <p:blipFill>
          <a:blip r:embed="rId3">
            <a:extLst/>
          </a:blip>
          <a:stretch>
            <a:fillRect/>
          </a:stretch>
        </p:blipFill>
        <p:spPr>
          <a:xfrm>
            <a:off x="596900" y="1748167"/>
            <a:ext cx="10550770" cy="4096096"/>
          </a:xfrm>
          <a:prstGeom prst="rect">
            <a:avLst/>
          </a:prstGeom>
          <a:ln w="12700">
            <a:miter lim="400000"/>
          </a:ln>
        </p:spPr>
      </p:pic>
      <p:sp>
        <p:nvSpPr>
          <p:cNvPr id="92" name="Rectangle"/>
          <p:cNvSpPr/>
          <p:nvPr/>
        </p:nvSpPr>
        <p:spPr>
          <a:xfrm>
            <a:off x="3251200" y="3453314"/>
            <a:ext cx="1681907" cy="467768"/>
          </a:xfrm>
          <a:prstGeom prst="rect">
            <a:avLst/>
          </a:prstGeom>
          <a:ln w="50800">
            <a:solidFill>
              <a:srgbClr val="FF2600"/>
            </a:solidFill>
          </a:ln>
        </p:spPr>
        <p:txBody>
          <a:bodyPr lIns="45718" tIns="45718" rIns="45718" bIns="45718" anchor="ctr"/>
          <a:lstStyle/>
          <a:p>
            <a:pPr/>
          </a:p>
        </p:txBody>
      </p:sp>
      <p:sp>
        <p:nvSpPr>
          <p:cNvPr id="93" name="Line"/>
          <p:cNvSpPr/>
          <p:nvPr/>
        </p:nvSpPr>
        <p:spPr>
          <a:xfrm flipH="1">
            <a:off x="4933255" y="3787754"/>
            <a:ext cx="2541602" cy="1"/>
          </a:xfrm>
          <a:prstGeom prst="line">
            <a:avLst/>
          </a:prstGeom>
          <a:ln w="38100">
            <a:solidFill>
              <a:srgbClr val="FF2600"/>
            </a:solidFill>
            <a:tailEnd type="triangle"/>
          </a:ln>
        </p:spPr>
        <p:txBody>
          <a:bodyPr lIns="45718" tIns="45718" rIns="45718" bIns="45718"/>
          <a:lstStyle/>
          <a:p>
            <a:pPr/>
          </a:p>
        </p:txBody>
      </p:sp>
      <p:sp>
        <p:nvSpPr>
          <p:cNvPr id="94" name="How does Google return results so quickly?"/>
          <p:cNvSpPr txBox="1"/>
          <p:nvPr/>
        </p:nvSpPr>
        <p:spPr>
          <a:xfrm>
            <a:off x="7731883" y="3479074"/>
            <a:ext cx="3339935"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How does Google return results so quickly?</a:t>
            </a:r>
          </a:p>
        </p:txBody>
      </p:sp>
      <p:sp>
        <p:nvSpPr>
          <p:cNvPr id="95" name="Rectangle"/>
          <p:cNvSpPr/>
          <p:nvPr/>
        </p:nvSpPr>
        <p:spPr>
          <a:xfrm>
            <a:off x="1752600" y="2015967"/>
            <a:ext cx="1319461" cy="467768"/>
          </a:xfrm>
          <a:prstGeom prst="rect">
            <a:avLst/>
          </a:prstGeom>
          <a:ln w="50800">
            <a:solidFill>
              <a:srgbClr val="FF2600"/>
            </a:solidFill>
          </a:ln>
        </p:spPr>
        <p:txBody>
          <a:bodyPr lIns="45718" tIns="45718" rIns="45718" bIns="45718" anchor="ctr"/>
          <a:lstStyle/>
          <a:p>
            <a:pPr/>
          </a:p>
        </p:txBody>
      </p:sp>
      <p:sp>
        <p:nvSpPr>
          <p:cNvPr id="96" name="Line"/>
          <p:cNvSpPr/>
          <p:nvPr/>
        </p:nvSpPr>
        <p:spPr>
          <a:xfrm flipH="1" flipV="1">
            <a:off x="3091755" y="2249850"/>
            <a:ext cx="4315648" cy="1"/>
          </a:xfrm>
          <a:prstGeom prst="line">
            <a:avLst/>
          </a:prstGeom>
          <a:ln w="38100">
            <a:solidFill>
              <a:srgbClr val="FF2600"/>
            </a:solidFill>
            <a:tailEnd type="triangle"/>
          </a:ln>
        </p:spPr>
        <p:txBody>
          <a:bodyPr lIns="45718" tIns="45718" rIns="45718" bIns="45718"/>
          <a:lstStyle/>
          <a:p>
            <a:pPr/>
          </a:p>
        </p:txBody>
      </p:sp>
      <p:sp>
        <p:nvSpPr>
          <p:cNvPr id="97" name="How does Google know cs 589 refers to a course?…"/>
          <p:cNvSpPr txBox="1"/>
          <p:nvPr/>
        </p:nvSpPr>
        <p:spPr>
          <a:xfrm>
            <a:off x="7707613" y="1190290"/>
            <a:ext cx="2399490" cy="14174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How does Google know cs 589 refers to a course? </a:t>
            </a:r>
          </a:p>
          <a:p>
            <a:pPr>
              <a:defRPr b="1">
                <a:solidFill>
                  <a:srgbClr val="FF2600"/>
                </a:solidFill>
                <a:latin typeface="Arial"/>
                <a:ea typeface="Arial"/>
                <a:cs typeface="Arial"/>
                <a:sym typeface="Arial"/>
              </a:defRPr>
            </a:pPr>
            <a:r>
              <a:t>How does Google know stevens = SIT?</a:t>
            </a:r>
          </a:p>
        </p:txBody>
      </p:sp>
      <p:pic>
        <p:nvPicPr>
          <p:cNvPr id="98" name="Image" descr="Image"/>
          <p:cNvPicPr>
            <a:picLocks noChangeAspect="1"/>
          </p:cNvPicPr>
          <p:nvPr/>
        </p:nvPicPr>
        <p:blipFill>
          <a:blip r:embed="rId4">
            <a:extLst/>
          </a:blip>
          <a:stretch>
            <a:fillRect/>
          </a:stretch>
        </p:blipFill>
        <p:spPr>
          <a:xfrm>
            <a:off x="7880383" y="2166030"/>
            <a:ext cx="3677936" cy="368368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98"/>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92"/>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94"/>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 grpId="3"/>
      <p:bldP build="whole" bldLvl="1" animBg="1" rev="0" advAuto="0" spid="97" grpId="1"/>
      <p:bldP build="whole" bldLvl="1" animBg="1" rev="0" advAuto="0" spid="92" grpId="6"/>
      <p:bldP build="whole" bldLvl="1" animBg="1" rev="0" advAuto="0" spid="93" grpId="8"/>
      <p:bldP build="whole" bldLvl="1" animBg="1" rev="0" advAuto="0" spid="98" grpId="4"/>
      <p:bldP build="whole" bldLvl="1" animBg="1" rev="0" advAuto="0" spid="98" grpId="5"/>
      <p:bldP build="whole" bldLvl="1" animBg="1" rev="0" advAuto="0" spid="95" grpId="2"/>
      <p:bldP build="whole" bldLvl="1" animBg="1" rev="0" advAuto="0" spid="94" grpId="7"/>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Information Retrieval Technique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Techniques</a:t>
            </a:r>
          </a:p>
        </p:txBody>
      </p:sp>
      <p:sp>
        <p:nvSpPr>
          <p:cNvPr id="103"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04" name="Image" descr="Image"/>
          <p:cNvPicPr>
            <a:picLocks noChangeAspect="1"/>
          </p:cNvPicPr>
          <p:nvPr/>
        </p:nvPicPr>
        <p:blipFill>
          <a:blip r:embed="rId3">
            <a:extLst/>
          </a:blip>
          <a:stretch>
            <a:fillRect/>
          </a:stretch>
        </p:blipFill>
        <p:spPr>
          <a:xfrm>
            <a:off x="2801540" y="958155"/>
            <a:ext cx="6588920" cy="4941690"/>
          </a:xfrm>
          <a:prstGeom prst="rect">
            <a:avLst/>
          </a:prstGeom>
          <a:ln w="12700">
            <a:miter lim="400000"/>
          </a:ln>
        </p:spPr>
      </p:pic>
      <p:sp>
        <p:nvSpPr>
          <p:cNvPr id="105" name="Getting enough coverage of users’ information need"/>
          <p:cNvSpPr txBox="1"/>
          <p:nvPr/>
        </p:nvSpPr>
        <p:spPr>
          <a:xfrm>
            <a:off x="429383" y="2790397"/>
            <a:ext cx="2399491"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Getting enough coverage of users’ information need</a:t>
            </a:r>
          </a:p>
        </p:txBody>
      </p:sp>
      <p:sp>
        <p:nvSpPr>
          <p:cNvPr id="106" name="Making sure the results are returned to users fast"/>
          <p:cNvSpPr txBox="1"/>
          <p:nvPr/>
        </p:nvSpPr>
        <p:spPr>
          <a:xfrm>
            <a:off x="4166035" y="5918918"/>
            <a:ext cx="299242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Making sure the results are returned to users fast</a:t>
            </a:r>
          </a:p>
        </p:txBody>
      </p:sp>
      <p:sp>
        <p:nvSpPr>
          <p:cNvPr id="107" name="Query understanding, personalization, results diversification, result page optimization, etc."/>
          <p:cNvSpPr txBox="1"/>
          <p:nvPr/>
        </p:nvSpPr>
        <p:spPr>
          <a:xfrm>
            <a:off x="9281283" y="2820405"/>
            <a:ext cx="2399491" cy="19508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Query understanding, personalization, results diversification, result page optimization, etc.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5" grpId="1"/>
      <p:bldP build="whole" bldLvl="1" animBg="1" rev="0" advAuto="0" spid="106" grpId="2"/>
      <p:bldP build="whole" bldLvl="1" animBg="1" rev="0" advAuto="0" spid="107" grpId="3"/>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A Brief History of IR"/>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 Brief History of IR</a:t>
            </a:r>
          </a:p>
        </p:txBody>
      </p:sp>
      <p:sp>
        <p:nvSpPr>
          <p:cNvPr id="112"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13" name="Line"/>
          <p:cNvSpPr/>
          <p:nvPr/>
        </p:nvSpPr>
        <p:spPr>
          <a:xfrm flipH="1">
            <a:off x="1795950"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4" name="300 BC"/>
          <p:cNvSpPr txBox="1"/>
          <p:nvPr/>
        </p:nvSpPr>
        <p:spPr>
          <a:xfrm>
            <a:off x="360564" y="2202197"/>
            <a:ext cx="1051480"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300 BC</a:t>
            </a:r>
          </a:p>
        </p:txBody>
      </p:sp>
      <p:pic>
        <p:nvPicPr>
          <p:cNvPr id="115" name="Image" descr="Image"/>
          <p:cNvPicPr>
            <a:picLocks noChangeAspect="1"/>
          </p:cNvPicPr>
          <p:nvPr/>
        </p:nvPicPr>
        <p:blipFill>
          <a:blip r:embed="rId3">
            <a:extLst/>
          </a:blip>
          <a:stretch>
            <a:fillRect/>
          </a:stretch>
        </p:blipFill>
        <p:spPr>
          <a:xfrm>
            <a:off x="2258337" y="1621958"/>
            <a:ext cx="739321" cy="1094196"/>
          </a:xfrm>
          <a:prstGeom prst="rect">
            <a:avLst/>
          </a:prstGeom>
          <a:ln w="12700">
            <a:miter lim="400000"/>
          </a:ln>
        </p:spPr>
      </p:pic>
      <p:pic>
        <p:nvPicPr>
          <p:cNvPr id="116" name="Image" descr="Image"/>
          <p:cNvPicPr>
            <a:picLocks noChangeAspect="1"/>
          </p:cNvPicPr>
          <p:nvPr/>
        </p:nvPicPr>
        <p:blipFill>
          <a:blip r:embed="rId4">
            <a:extLst/>
          </a:blip>
          <a:stretch>
            <a:fillRect/>
          </a:stretch>
        </p:blipFill>
        <p:spPr>
          <a:xfrm>
            <a:off x="3334000" y="1621958"/>
            <a:ext cx="835236" cy="1094196"/>
          </a:xfrm>
          <a:prstGeom prst="rect">
            <a:avLst/>
          </a:prstGeom>
          <a:ln w="12700">
            <a:miter lim="400000"/>
          </a:ln>
        </p:spPr>
      </p:pic>
      <p:sp>
        <p:nvSpPr>
          <p:cNvPr id="117" name="Callimachus: the first library catalog"/>
          <p:cNvSpPr txBox="1"/>
          <p:nvPr/>
        </p:nvSpPr>
        <p:spPr>
          <a:xfrm>
            <a:off x="2034233" y="2879334"/>
            <a:ext cx="3511837"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Callimachus: the first library catalog</a:t>
            </a:r>
          </a:p>
        </p:txBody>
      </p:sp>
      <p:sp>
        <p:nvSpPr>
          <p:cNvPr id="118" name="Punch cards, searching at 600 cards/min"/>
          <p:cNvSpPr txBox="1"/>
          <p:nvPr/>
        </p:nvSpPr>
        <p:spPr>
          <a:xfrm>
            <a:off x="2115135" y="5490039"/>
            <a:ext cx="4016378"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Punch cards, searching at 600 cards/min</a:t>
            </a:r>
          </a:p>
        </p:txBody>
      </p:sp>
      <p:pic>
        <p:nvPicPr>
          <p:cNvPr id="119" name="Image" descr="Image"/>
          <p:cNvPicPr>
            <a:picLocks noChangeAspect="1"/>
          </p:cNvPicPr>
          <p:nvPr/>
        </p:nvPicPr>
        <p:blipFill>
          <a:blip r:embed="rId5">
            <a:extLst/>
          </a:blip>
          <a:stretch>
            <a:fillRect/>
          </a:stretch>
        </p:blipFill>
        <p:spPr>
          <a:xfrm>
            <a:off x="2091898" y="3948039"/>
            <a:ext cx="1854783" cy="1466869"/>
          </a:xfrm>
          <a:prstGeom prst="rect">
            <a:avLst/>
          </a:prstGeom>
          <a:ln w="12700">
            <a:miter lim="400000"/>
          </a:ln>
        </p:spPr>
      </p:pic>
      <p:sp>
        <p:nvSpPr>
          <p:cNvPr id="120" name="1950s"/>
          <p:cNvSpPr txBox="1"/>
          <p:nvPr/>
        </p:nvSpPr>
        <p:spPr>
          <a:xfrm>
            <a:off x="425286" y="4475224"/>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1950s</a:t>
            </a:r>
          </a:p>
        </p:txBody>
      </p:sp>
      <p:sp>
        <p:nvSpPr>
          <p:cNvPr id="121" name="Line"/>
          <p:cNvSpPr/>
          <p:nvPr/>
        </p:nvSpPr>
        <p:spPr>
          <a:xfrm flipH="1">
            <a:off x="7424316"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22" name="1958"/>
          <p:cNvSpPr txBox="1"/>
          <p:nvPr/>
        </p:nvSpPr>
        <p:spPr>
          <a:xfrm>
            <a:off x="6484514" y="1962807"/>
            <a:ext cx="72569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1958</a:t>
            </a:r>
          </a:p>
        </p:txBody>
      </p:sp>
      <p:sp>
        <p:nvSpPr>
          <p:cNvPr id="123" name="Cranfield evaluation methodology; word-based indexing"/>
          <p:cNvSpPr txBox="1"/>
          <p:nvPr/>
        </p:nvSpPr>
        <p:spPr>
          <a:xfrm>
            <a:off x="7638426" y="1872868"/>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Cranfield evaluation methodology; word-based indexing</a:t>
            </a:r>
          </a:p>
        </p:txBody>
      </p:sp>
      <p:sp>
        <p:nvSpPr>
          <p:cNvPr id="124" name="building IR systems on computers; relevance feedback"/>
          <p:cNvSpPr txBox="1"/>
          <p:nvPr/>
        </p:nvSpPr>
        <p:spPr>
          <a:xfrm>
            <a:off x="7638426" y="2752334"/>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building IR systems on computers; relevance feedback</a:t>
            </a:r>
          </a:p>
        </p:txBody>
      </p:sp>
      <p:sp>
        <p:nvSpPr>
          <p:cNvPr id="125" name="1960s"/>
          <p:cNvSpPr txBox="1"/>
          <p:nvPr/>
        </p:nvSpPr>
        <p:spPr>
          <a:xfrm>
            <a:off x="6433714" y="2741928"/>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1960s</a:t>
            </a:r>
          </a:p>
        </p:txBody>
      </p:sp>
      <p:sp>
        <p:nvSpPr>
          <p:cNvPr id="126" name="1970s"/>
          <p:cNvSpPr txBox="1"/>
          <p:nvPr/>
        </p:nvSpPr>
        <p:spPr>
          <a:xfrm>
            <a:off x="6406820" y="3621520"/>
            <a:ext cx="88108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1970s</a:t>
            </a:r>
          </a:p>
        </p:txBody>
      </p:sp>
      <p:sp>
        <p:nvSpPr>
          <p:cNvPr id="127" name="TREC; learning to rank; latent semantic indexing"/>
          <p:cNvSpPr txBox="1"/>
          <p:nvPr/>
        </p:nvSpPr>
        <p:spPr>
          <a:xfrm>
            <a:off x="7638426" y="4310829"/>
            <a:ext cx="3798462" cy="5923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TREC; learning to rank; latent semantic indexing</a:t>
            </a:r>
          </a:p>
        </p:txBody>
      </p:sp>
      <p:sp>
        <p:nvSpPr>
          <p:cNvPr id="128" name="1980s"/>
          <p:cNvSpPr txBox="1"/>
          <p:nvPr/>
        </p:nvSpPr>
        <p:spPr>
          <a:xfrm>
            <a:off x="6438944" y="4269777"/>
            <a:ext cx="1153431"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1980s</a:t>
            </a:r>
          </a:p>
        </p:txBody>
      </p:sp>
      <p:sp>
        <p:nvSpPr>
          <p:cNvPr id="129" name="TF-IDF; probability ranking principle"/>
          <p:cNvSpPr txBox="1"/>
          <p:nvPr/>
        </p:nvSpPr>
        <p:spPr>
          <a:xfrm>
            <a:off x="7638426" y="3658581"/>
            <a:ext cx="3798462" cy="338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TF-IDF; probability ranking principle</a:t>
            </a:r>
          </a:p>
        </p:txBody>
      </p:sp>
      <p:sp>
        <p:nvSpPr>
          <p:cNvPr id="130" name="1990 - now"/>
          <p:cNvSpPr txBox="1"/>
          <p:nvPr/>
        </p:nvSpPr>
        <p:spPr>
          <a:xfrm>
            <a:off x="6438944" y="5105244"/>
            <a:ext cx="1153431"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1990 - now</a:t>
            </a:r>
          </a:p>
        </p:txBody>
      </p:sp>
      <p:sp>
        <p:nvSpPr>
          <p:cNvPr id="131" name="web search; supporting natural language queries;"/>
          <p:cNvSpPr txBox="1"/>
          <p:nvPr/>
        </p:nvSpPr>
        <p:spPr>
          <a:xfrm>
            <a:off x="7638426" y="5180406"/>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web search; supporting natural language queries;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Information need"/>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need</a:t>
            </a:r>
          </a:p>
        </p:txBody>
      </p:sp>
      <p:sp>
        <p:nvSpPr>
          <p:cNvPr id="136"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37" name="Image" descr="Image"/>
          <p:cNvPicPr>
            <a:picLocks noChangeAspect="1"/>
          </p:cNvPicPr>
          <p:nvPr/>
        </p:nvPicPr>
        <p:blipFill>
          <a:blip r:embed="rId3">
            <a:extLst/>
          </a:blip>
          <a:stretch>
            <a:fillRect/>
          </a:stretch>
        </p:blipFill>
        <p:spPr>
          <a:xfrm>
            <a:off x="1262574" y="2078552"/>
            <a:ext cx="1370656" cy="1370655"/>
          </a:xfrm>
          <a:prstGeom prst="rect">
            <a:avLst/>
          </a:prstGeom>
          <a:ln w="12700">
            <a:miter lim="400000"/>
          </a:ln>
        </p:spPr>
      </p:pic>
      <p:sp>
        <p:nvSpPr>
          <p:cNvPr id="138" name="information need…"/>
          <p:cNvSpPr txBox="1"/>
          <p:nvPr/>
        </p:nvSpPr>
        <p:spPr>
          <a:xfrm>
            <a:off x="3045583" y="1808330"/>
            <a:ext cx="7100028" cy="14030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200">
                <a:solidFill>
                  <a:srgbClr val="FF2600"/>
                </a:solidFill>
                <a:latin typeface="Arial"/>
                <a:ea typeface="Arial"/>
                <a:cs typeface="Arial"/>
                <a:sym typeface="Arial"/>
              </a:defRPr>
            </a:pPr>
            <a:r>
              <a:t>information need</a:t>
            </a:r>
          </a:p>
          <a:p>
            <a:pPr>
              <a:lnSpc>
                <a:spcPts val="4000"/>
              </a:lnSpc>
              <a:defRPr sz="2200">
                <a:solidFill>
                  <a:srgbClr val="000000"/>
                </a:solidFill>
                <a:latin typeface="Arial"/>
                <a:ea typeface="Arial"/>
                <a:cs typeface="Arial"/>
                <a:sym typeface="Arial"/>
              </a:defRPr>
            </a:pPr>
            <a:r>
              <a:t>“An individual or group's desire to locate and obtain information to satisfy a need”, e.g., question answering, program repair, route planning</a:t>
            </a:r>
          </a:p>
        </p:txBody>
      </p:sp>
      <p:sp>
        <p:nvSpPr>
          <p:cNvPr id="139" name="query…"/>
          <p:cNvSpPr txBox="1"/>
          <p:nvPr/>
        </p:nvSpPr>
        <p:spPr>
          <a:xfrm>
            <a:off x="3045583" y="3624430"/>
            <a:ext cx="8282468" cy="14030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200">
                <a:solidFill>
                  <a:srgbClr val="FF2600"/>
                </a:solidFill>
                <a:latin typeface="Arial"/>
                <a:ea typeface="Arial"/>
                <a:cs typeface="Arial"/>
                <a:sym typeface="Arial"/>
              </a:defRPr>
            </a:pPr>
            <a:r>
              <a:t>query</a:t>
            </a:r>
          </a:p>
          <a:p>
            <a:pPr>
              <a:defRPr sz="2200">
                <a:solidFill>
                  <a:srgbClr val="000000"/>
                </a:solidFill>
                <a:latin typeface="Arial"/>
                <a:ea typeface="Arial"/>
                <a:cs typeface="Arial"/>
                <a:sym typeface="Arial"/>
              </a:defRPr>
            </a:pPr>
            <a:r>
              <a:t>A (short) natural language representation of users’ information need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9" grpId="2"/>
      <p:bldP build="whole" bldLvl="1" animBg="1" rev="0" advAuto="0" spid="138" grpId="1"/>
    </p:bldLst>
  </p:timing>
</p:sld>
</file>

<file path=ppt/theme/theme1.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